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922" y="72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</a:t>
            </a:r>
            <a:r>
              <a:rPr lang="de-DE" dirty="0">
                <a:solidFill>
                  <a:srgbClr val="FF0000"/>
                </a:solidFill>
              </a:rPr>
              <a:t>Aussagen</a:t>
            </a:r>
            <a:r>
              <a:rPr lang="de-DE" dirty="0"/>
              <a:t>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r>
              <a:rPr lang="de-DE" b="1" dirty="0"/>
              <a:t>L2: </a:t>
            </a:r>
            <a:r>
              <a:rPr lang="de-DE" dirty="0"/>
              <a:t>„Ihr könnt </a:t>
            </a:r>
            <a:r>
              <a:rPr lang="de-DE" i="1" dirty="0">
                <a:solidFill>
                  <a:srgbClr val="FF0000"/>
                </a:solidFill>
              </a:rPr>
              <a:t>Mengen</a:t>
            </a:r>
            <a:r>
              <a:rPr lang="de-DE" dirty="0"/>
              <a:t> in ZF-Notation </a:t>
            </a:r>
            <a:r>
              <a:rPr lang="de-DE" u="sng" dirty="0"/>
              <a:t>beschreiben</a:t>
            </a:r>
            <a:r>
              <a:rPr lang="de-DE" dirty="0"/>
              <a:t> und Aussagen mit Hilfe von </a:t>
            </a:r>
            <a:r>
              <a:rPr lang="de-DE" i="1" dirty="0">
                <a:solidFill>
                  <a:srgbClr val="FF0000"/>
                </a:solidFill>
              </a:rPr>
              <a:t>Quantoren</a:t>
            </a:r>
            <a:r>
              <a:rPr lang="de-DE" dirty="0"/>
              <a:t> formalisieren und </a:t>
            </a:r>
            <a:r>
              <a:rPr lang="de-DE" u="sng" dirty="0"/>
              <a:t>negieren</a:t>
            </a:r>
            <a:r>
              <a:rPr lang="de-DE" dirty="0"/>
              <a:t>.“</a:t>
            </a:r>
          </a:p>
          <a:p>
            <a:r>
              <a:rPr lang="de-DE" b="1" dirty="0"/>
              <a:t>L3: </a:t>
            </a:r>
            <a:r>
              <a:rPr lang="de-DE" dirty="0"/>
              <a:t>„Ihr könnt </a:t>
            </a:r>
            <a:r>
              <a:rPr lang="de-DE" i="1" dirty="0">
                <a:solidFill>
                  <a:srgbClr val="FF0000"/>
                </a:solidFill>
              </a:rPr>
              <a:t>Summen</a:t>
            </a:r>
            <a:r>
              <a:rPr lang="de-DE" dirty="0"/>
              <a:t> formal </a:t>
            </a:r>
            <a:r>
              <a:rPr lang="de-DE" u="sng" dirty="0"/>
              <a:t>darstellen, umformen und vereinfachen</a:t>
            </a:r>
            <a:r>
              <a:rPr lang="de-DE" dirty="0"/>
              <a:t>.“</a:t>
            </a:r>
          </a:p>
          <a:p>
            <a:r>
              <a:rPr lang="de-DE" b="1" dirty="0"/>
              <a:t>L4: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einfache </a:t>
            </a:r>
            <a:r>
              <a:rPr lang="de-DE" i="1" dirty="0"/>
              <a:t>Summenformeln</a:t>
            </a:r>
            <a:r>
              <a:rPr lang="de-DE" dirty="0"/>
              <a:t> und </a:t>
            </a:r>
            <a:r>
              <a:rPr lang="de-DE" i="1" dirty="0"/>
              <a:t>–regeln</a:t>
            </a:r>
            <a:r>
              <a:rPr lang="de-DE" dirty="0"/>
              <a:t> und könnt diese </a:t>
            </a:r>
            <a:r>
              <a:rPr lang="de-DE" u="sng" dirty="0"/>
              <a:t>benennen</a:t>
            </a:r>
            <a:r>
              <a:rPr lang="de-DE" dirty="0"/>
              <a:t>.“</a:t>
            </a:r>
          </a:p>
          <a:p>
            <a:r>
              <a:rPr lang="de-DE" b="1" dirty="0"/>
              <a:t>L5: </a:t>
            </a:r>
            <a:r>
              <a:rPr lang="de-DE" dirty="0"/>
              <a:t>„Ihr könnt Aussagen über natürlichen Zahlen mit Hilfe der </a:t>
            </a:r>
            <a:r>
              <a:rPr lang="de-DE" i="1" dirty="0">
                <a:solidFill>
                  <a:srgbClr val="FF0000"/>
                </a:solidFill>
              </a:rPr>
              <a:t>vollständigen Induktion</a:t>
            </a:r>
            <a:r>
              <a:rPr lang="de-DE" i="1" dirty="0"/>
              <a:t> </a:t>
            </a:r>
            <a:r>
              <a:rPr lang="de-DE" u="sng" dirty="0"/>
              <a:t>beweisen</a:t>
            </a:r>
            <a:r>
              <a:rPr lang="de-DE" i="1" dirty="0"/>
              <a:t>.“</a:t>
            </a:r>
          </a:p>
          <a:p>
            <a:r>
              <a:rPr lang="de-DE" b="1" dirty="0"/>
              <a:t>L6: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den Unterschied zwischen </a:t>
            </a:r>
            <a:r>
              <a:rPr lang="de-DE" i="1" dirty="0">
                <a:solidFill>
                  <a:srgbClr val="FF0000"/>
                </a:solidFill>
              </a:rPr>
              <a:t>rekursiven</a:t>
            </a:r>
            <a:r>
              <a:rPr lang="de-DE" dirty="0"/>
              <a:t> und </a:t>
            </a:r>
            <a:r>
              <a:rPr lang="de-DE" i="1" dirty="0"/>
              <a:t>expliziten</a:t>
            </a:r>
            <a:r>
              <a:rPr lang="de-DE" dirty="0"/>
              <a:t> Formeln.“</a:t>
            </a:r>
          </a:p>
          <a:p>
            <a:r>
              <a:rPr lang="de-DE" b="1" dirty="0"/>
              <a:t>L7: </a:t>
            </a:r>
            <a:r>
              <a:rPr lang="de-DE" dirty="0"/>
              <a:t>„Ihr könnt </a:t>
            </a:r>
            <a:r>
              <a:rPr lang="de-DE" i="1" dirty="0"/>
              <a:t>explizite Darstellungen</a:t>
            </a:r>
            <a:r>
              <a:rPr lang="de-DE" dirty="0"/>
              <a:t> von rekursiven Formeln </a:t>
            </a:r>
            <a:r>
              <a:rPr lang="de-DE" u="sng" dirty="0"/>
              <a:t>nachweisen</a:t>
            </a:r>
            <a:r>
              <a:rPr lang="de-DE" dirty="0"/>
              <a:t>.“</a:t>
            </a:r>
          </a:p>
          <a:p>
            <a:r>
              <a:rPr lang="de-DE" b="1" dirty="0"/>
              <a:t>L8: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grundlegende Eigenschaften von </a:t>
            </a:r>
            <a:r>
              <a:rPr lang="de-DE" i="1" dirty="0">
                <a:solidFill>
                  <a:srgbClr val="FF0000"/>
                </a:solidFill>
              </a:rPr>
              <a:t>Funktionen</a:t>
            </a:r>
            <a:r>
              <a:rPr lang="de-DE" dirty="0"/>
              <a:t>.“</a:t>
            </a:r>
          </a:p>
          <a:p>
            <a:r>
              <a:rPr lang="de-DE" b="1" dirty="0"/>
              <a:t>L9:</a:t>
            </a:r>
            <a:r>
              <a:rPr lang="de-DE" dirty="0"/>
              <a:t> „Ihr </a:t>
            </a:r>
            <a:r>
              <a:rPr lang="de-DE" u="sng" dirty="0"/>
              <a:t>bestimmt</a:t>
            </a:r>
            <a:r>
              <a:rPr lang="de-DE" dirty="0"/>
              <a:t> </a:t>
            </a:r>
            <a:r>
              <a:rPr lang="de-DE" i="1" dirty="0"/>
              <a:t>Faktorisierungen</a:t>
            </a:r>
            <a:r>
              <a:rPr lang="de-DE" dirty="0"/>
              <a:t> von </a:t>
            </a:r>
            <a:r>
              <a:rPr lang="de-DE" dirty="0">
                <a:solidFill>
                  <a:srgbClr val="FF0000"/>
                </a:solidFill>
              </a:rPr>
              <a:t>Polynomen</a:t>
            </a:r>
            <a:r>
              <a:rPr lang="de-DE" dirty="0"/>
              <a:t>.“</a:t>
            </a:r>
          </a:p>
          <a:p>
            <a:r>
              <a:rPr lang="de-DE" b="1" dirty="0"/>
              <a:t>L10: </a:t>
            </a:r>
            <a:r>
              <a:rPr lang="de-DE" dirty="0"/>
              <a:t>„Ihr </a:t>
            </a:r>
            <a:r>
              <a:rPr lang="de-DE" u="sng" dirty="0"/>
              <a:t>vereinfacht und löst</a:t>
            </a:r>
            <a:r>
              <a:rPr lang="de-DE" dirty="0"/>
              <a:t> Gleichungen mit </a:t>
            </a:r>
            <a:r>
              <a:rPr lang="de-DE" i="1" dirty="0">
                <a:solidFill>
                  <a:srgbClr val="FF0000"/>
                </a:solidFill>
              </a:rPr>
              <a:t>Exponential- und Logarithmusunktionen</a:t>
            </a:r>
            <a:r>
              <a:rPr lang="de-DE" dirty="0"/>
              <a:t>.“</a:t>
            </a:r>
          </a:p>
          <a:p>
            <a:r>
              <a:rPr lang="de-DE" b="1" dirty="0"/>
              <a:t>L11:</a:t>
            </a:r>
            <a:r>
              <a:rPr lang="de-DE" dirty="0"/>
              <a:t> „Ihr </a:t>
            </a:r>
            <a:r>
              <a:rPr lang="de-DE" u="sng" dirty="0"/>
              <a:t>kennt</a:t>
            </a:r>
            <a:r>
              <a:rPr lang="de-DE" dirty="0"/>
              <a:t> die wichtigsten Eigenschaften der </a:t>
            </a:r>
            <a:r>
              <a:rPr lang="de-DE" i="1" dirty="0">
                <a:solidFill>
                  <a:srgbClr val="FF0000"/>
                </a:solidFill>
              </a:rPr>
              <a:t>Sinus- und Cosinus</a:t>
            </a:r>
            <a:r>
              <a:rPr lang="de-DE" i="1" dirty="0"/>
              <a:t>-</a:t>
            </a:r>
            <a:r>
              <a:rPr lang="de-DE" dirty="0"/>
              <a:t>Funktionen.“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 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2E938-5C6B-44EA-B8B3-6A9D52AE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r>
              <a:rPr lang="de-DE" b="1" dirty="0"/>
              <a:t>L10: </a:t>
            </a:r>
            <a:r>
              <a:rPr lang="de-DE" dirty="0"/>
              <a:t>„Ihr </a:t>
            </a:r>
            <a:r>
              <a:rPr lang="de-DE" u="sng" dirty="0"/>
              <a:t>vereinfacht und löst</a:t>
            </a:r>
            <a:r>
              <a:rPr lang="de-DE" dirty="0"/>
              <a:t> Gleichungen mit </a:t>
            </a:r>
            <a:r>
              <a:rPr lang="de-DE" i="1" dirty="0"/>
              <a:t>Exponential- und Logarithmusunktionen</a:t>
            </a:r>
            <a:r>
              <a:rPr lang="de-DE" dirty="0"/>
              <a:t>.“</a:t>
            </a:r>
          </a:p>
          <a:p>
            <a:r>
              <a:rPr lang="de-DE" b="1" dirty="0"/>
              <a:t>L12:</a:t>
            </a:r>
            <a:r>
              <a:rPr lang="de-DE" dirty="0"/>
              <a:t> „Ihr </a:t>
            </a:r>
            <a:r>
              <a:rPr lang="de-DE" u="sng" dirty="0"/>
              <a:t>bestimmt</a:t>
            </a:r>
            <a:r>
              <a:rPr lang="de-DE" dirty="0"/>
              <a:t> Lösungsmengen einfacher </a:t>
            </a:r>
            <a:r>
              <a:rPr lang="de-DE" i="1" dirty="0"/>
              <a:t>Ungleichungen</a:t>
            </a:r>
            <a:r>
              <a:rPr lang="de-DE" dirty="0"/>
              <a:t>.“</a:t>
            </a:r>
          </a:p>
          <a:p>
            <a:endParaRPr lang="de-DE" b="1" dirty="0"/>
          </a:p>
          <a:p>
            <a:r>
              <a:rPr lang="de-DE" b="1" dirty="0"/>
              <a:t>Wozu das Ganze?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Viele Algorithmen haben eine Laufzeit, die mit Hilfe von Logarithmen beschrieben wird.</a:t>
            </a:r>
          </a:p>
          <a:p>
            <a:pPr marL="573300" lvl="1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„Konzepte der Programmierung“, „Algorithmen und Datenstrukturen“, Mathe 3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Der Umgang mit Ungleichungen hilft bei Problemen, bei denen man keine exakten Lösungen finden kann.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:ask="http://schemas.microsoft.com/office/drawing/2018/sketchyshapes" xmlns="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Breitbild</PresentationFormat>
  <Paragraphs>34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SimSun</vt:lpstr>
      <vt:lpstr>Arial</vt:lpstr>
      <vt:lpstr>Calibri</vt:lpstr>
      <vt:lpstr>Cambria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 Lernziele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466</cp:revision>
  <dcterms:created xsi:type="dcterms:W3CDTF">2024-01-25T14:52:06Z</dcterms:created>
  <dcterms:modified xsi:type="dcterms:W3CDTF">2024-10-09T13:48:52Z</dcterms:modified>
</cp:coreProperties>
</file>