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3" r:id="rId3"/>
    <p:sldId id="264" r:id="rId4"/>
    <p:sldId id="265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n" id="{DF46A0DD-E4D5-4EDB-A898-E479ADA4E099}">
          <p14:sldIdLst>
            <p14:sldId id="258"/>
            <p14:sldId id="263"/>
            <p14:sldId id="264"/>
            <p14:sldId id="265"/>
            <p14:sldId id="268"/>
          </p14:sldIdLst>
        </p14:section>
        <p14:section name="Gliederung" id="{E84BE209-287E-4B47-AA29-7249B9352B79}">
          <p14:sldIdLst/>
        </p14:section>
        <p14:section name="Zwischenfolien" id="{931C701B-EC76-429D-BAE5-ADACADA39162}">
          <p14:sldIdLst/>
        </p14:section>
        <p14:section name="Inhaltsfolien" id="{8F92710D-3CBE-4D4E-B981-CC4A5CE5E509}">
          <p14:sldIdLst/>
        </p14:section>
        <p14:section name="Karten" id="{C2AC0D3F-2E44-4C9F-B040-A975EE624A13}">
          <p14:sldIdLst/>
        </p14:section>
        <p14:section name="Tabellen und Diagramme" id="{8494B26A-A86A-4135-99B9-ED7B3688B904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899" autoAdjust="0"/>
  </p:normalViewPr>
  <p:slideViewPr>
    <p:cSldViewPr snapToGrid="0" showGuides="1">
      <p:cViewPr varScale="1">
        <p:scale>
          <a:sx n="74" d="100"/>
          <a:sy n="74" d="100"/>
        </p:scale>
        <p:origin x="922" y="72"/>
      </p:cViewPr>
      <p:guideLst/>
    </p:cSldViewPr>
  </p:slideViewPr>
  <p:outlineViewPr>
    <p:cViewPr>
      <p:scale>
        <a:sx n="33" d="100"/>
        <a:sy n="33" d="100"/>
      </p:scale>
      <p:origin x="0" y="-428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7D12AED-3033-4657-B7DC-D4E6DDB6F51C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39C7C79-F225-43DA-A66A-FE385518FA4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8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9C7C79-F225-43DA-A66A-FE385518FA4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29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9FABAF8-EA5F-771A-0608-FF7CA5B657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462970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ied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B009781-AC80-2F25-3029-6F12E58808D1}"/>
              </a:ext>
            </a:extLst>
          </p:cNvPr>
          <p:cNvSpPr/>
          <p:nvPr userDrawn="1"/>
        </p:nvSpPr>
        <p:spPr>
          <a:xfrm>
            <a:off x="0" y="1299614"/>
            <a:ext cx="12192000" cy="4790036"/>
          </a:xfrm>
          <a:prstGeom prst="rect">
            <a:avLst/>
          </a:prstGeom>
          <a:solidFill>
            <a:srgbClr val="CCD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5389"/>
            <a:ext cx="11256962" cy="703885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964625C-7228-3CD7-0228-EB8F4DA6AF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6725" y="1724067"/>
            <a:ext cx="11256963" cy="4106890"/>
          </a:xfrm>
        </p:spPr>
        <p:txBody>
          <a:bodyPr numCol="4" spcCol="144000">
            <a:normAutofit/>
          </a:bodyPr>
          <a:lstStyle>
            <a:lvl1pPr defTabSz="540000">
              <a:buFontTx/>
              <a:buNone/>
              <a:defRPr sz="1200"/>
            </a:lvl1pPr>
            <a:lvl2pPr marL="0" indent="0" defTabSz="540000">
              <a:buFontTx/>
              <a:buNone/>
              <a:defRPr sz="1200"/>
            </a:lvl2pPr>
            <a:lvl3pPr marL="230400" indent="0" defTabSz="540000">
              <a:buFontTx/>
              <a:buNone/>
              <a:defRPr sz="1200"/>
            </a:lvl3pPr>
            <a:lvl4pPr marL="462600" indent="0" defTabSz="540000">
              <a:buFontTx/>
              <a:buNone/>
              <a:defRPr sz="1200"/>
            </a:lvl4pPr>
            <a:lvl5pPr marL="693000" indent="0" defTabSz="540000">
              <a:buFontTx/>
              <a:buNone/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00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0A19-C31D-D17E-333F-5FFC84C555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7F09D-CA65-1FAC-B1F6-091848CD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761AEE-F368-8957-E533-F548576E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DE676504-1990-FA12-2EC7-C96AF53469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85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06372-D161-EFA2-E8ED-37A825909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5224E-3006-D545-7E15-81DF2E93F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" name="Graphic 23">
            <a:extLst>
              <a:ext uri="{FF2B5EF4-FFF2-40B4-BE49-F238E27FC236}">
                <a16:creationId xmlns:a16="http://schemas.microsoft.com/office/drawing/2014/main" id="{CA34AAE7-7AA4-1685-C297-75524C2449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31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und Tex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0888661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7" y="1819622"/>
            <a:ext cx="4918074" cy="4270028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49843" y="1873250"/>
            <a:ext cx="5705544" cy="4216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28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502524" y="0"/>
            <a:ext cx="4689475" cy="608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4800"/>
            <a:ext cx="703579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235755B-4407-A686-A945-80E4D01E480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6" y="1819622"/>
            <a:ext cx="6716201" cy="4270028"/>
          </a:xfrm>
        </p:spPr>
        <p:txBody>
          <a:bodyPr/>
          <a:lstStyle>
            <a:lvl1pPr marL="0" indent="0"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89732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125634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80BE63C6-2C68-11A6-634F-A223CACE5DE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66725" y="1873250"/>
            <a:ext cx="7035800" cy="4216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dirty="0"/>
              <a:t>Diagramm</a:t>
            </a:r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0E3E6E4C-D915-71EB-4E50-21C71815E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378122" y="1824383"/>
            <a:ext cx="2345565" cy="426526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077523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57F847-0F40-805F-E109-55937F16EE05}"/>
              </a:ext>
            </a:extLst>
          </p:cNvPr>
          <p:cNvSpPr/>
          <p:nvPr userDrawn="1"/>
        </p:nvSpPr>
        <p:spPr>
          <a:xfrm>
            <a:off x="0" y="1873249"/>
            <a:ext cx="12192000" cy="49847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B5025F8A-ED4E-505F-1846-37BFE1F7B58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108202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E24E4A8D-2A1F-46C7-ACED-798AB2F5E5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287"/>
            <a:ext cx="12192000" cy="62167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31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CBB458-ABC1-FD6D-2103-D83AE6BE96B4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2AD4EC-48B9-56F2-00A4-34E299FAC8A5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8C23AD-FA70-8345-F13A-A479031FCD44}"/>
              </a:ext>
            </a:extLst>
          </p:cNvPr>
          <p:cNvSpPr/>
          <p:nvPr userDrawn="1"/>
        </p:nvSpPr>
        <p:spPr>
          <a:xfrm>
            <a:off x="0" y="1873249"/>
            <a:ext cx="10313988" cy="4216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6" y="2292626"/>
            <a:ext cx="9136684" cy="1718366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1"/>
            <a:ext cx="9136685" cy="102041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5EF8A7-1A2C-C52B-BA04-5685EB8AAEEF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phic 7">
            <a:extLst>
              <a:ext uri="{FF2B5EF4-FFF2-40B4-BE49-F238E27FC236}">
                <a16:creationId xmlns:a16="http://schemas.microsoft.com/office/drawing/2014/main" id="{D6E0D4D6-B4EE-6FBA-E4C3-9FAC2811F2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5B710B4A-14A5-AD62-B943-009162F3393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3622748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278189"/>
            <a:ext cx="11256963" cy="1404936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364046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389A371-D2C0-C5C7-599F-F5ADA1B1E1A0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391775-4AD1-8748-F53B-B70F564F1E28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F319D-54B8-AFBD-BA65-4B5CD82AAB9C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B1A0D3-0AC2-CE22-6080-14AD1ABDD9C9}"/>
              </a:ext>
            </a:extLst>
          </p:cNvPr>
          <p:cNvSpPr/>
          <p:nvPr userDrawn="1"/>
        </p:nvSpPr>
        <p:spPr>
          <a:xfrm>
            <a:off x="-1" y="1873249"/>
            <a:ext cx="10716591" cy="2610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1873249"/>
            <a:ext cx="9847263" cy="2610403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102175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6" y="1796400"/>
            <a:ext cx="9847262" cy="4291200"/>
          </a:xfrm>
        </p:spPr>
        <p:txBody>
          <a:bodyPr/>
          <a:lstStyle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2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FE2CA85-C8A9-AE51-BACA-F669C81BC3A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40001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2169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- vier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142009-8219-8BC1-AE3A-F9995A3671D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428538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DCE4CB-2A8A-E999-BC5B-0546FC61E3B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41190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4D3354A-A889-874A-227B-545FF09A783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049264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0724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337C05-0B52-73A3-9373-AAE32FCD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6" y="335389"/>
            <a:ext cx="11256962" cy="14043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dirty="0"/>
              <a:t>Überschrift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8AD72-55F4-7462-F73C-F21DAB619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6" y="1797878"/>
            <a:ext cx="11256962" cy="42917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05DDF-77CE-867B-91D2-364B6E5D9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726" y="6389688"/>
            <a:ext cx="9847262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ABE3B-E0CA-7AC3-9201-404918DF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16306" y="6389078"/>
            <a:ext cx="1406769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6F622B2-DCC2-4363-AA1C-8797E3A5E5C2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50911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83" r:id="rId3"/>
    <p:sldLayoutId id="2147483670" r:id="rId4"/>
    <p:sldLayoutId id="2147483651" r:id="rId5"/>
    <p:sldLayoutId id="2147483672" r:id="rId6"/>
    <p:sldLayoutId id="2147483650" r:id="rId7"/>
    <p:sldLayoutId id="2147483679" r:id="rId8"/>
    <p:sldLayoutId id="2147483680" r:id="rId9"/>
    <p:sldLayoutId id="2147483681" r:id="rId10"/>
    <p:sldLayoutId id="2147483654" r:id="rId11"/>
    <p:sldLayoutId id="2147483655" r:id="rId12"/>
    <p:sldLayoutId id="2147483657" r:id="rId13"/>
    <p:sldLayoutId id="2147483682" r:id="rId14"/>
    <p:sldLayoutId id="2147483673" r:id="rId15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04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608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1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216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95" userDrawn="1">
          <p15:clr>
            <a:srgbClr val="F26B43"/>
          </p15:clr>
        </p15:guide>
        <p15:guide id="4" pos="294" userDrawn="1">
          <p15:clr>
            <a:srgbClr val="F26B43"/>
          </p15:clr>
        </p15:guide>
        <p15:guide id="10" pos="1182" userDrawn="1">
          <p15:clr>
            <a:srgbClr val="F26B43"/>
          </p15:clr>
        </p15:guide>
        <p15:guide id="14" pos="2069" userDrawn="1">
          <p15:clr>
            <a:srgbClr val="F26B43"/>
          </p15:clr>
        </p15:guide>
        <p15:guide id="16" pos="2953" userDrawn="1">
          <p15:clr>
            <a:srgbClr val="F26B43"/>
          </p15:clr>
        </p15:guide>
        <p15:guide id="20" pos="3839" userDrawn="1">
          <p15:clr>
            <a:srgbClr val="F26B43"/>
          </p15:clr>
        </p15:guide>
        <p15:guide id="22" pos="4726" userDrawn="1">
          <p15:clr>
            <a:srgbClr val="F26B43"/>
          </p15:clr>
        </p15:guide>
        <p15:guide id="26" pos="5611" userDrawn="1">
          <p15:clr>
            <a:srgbClr val="F26B43"/>
          </p15:clr>
        </p15:guide>
        <p15:guide id="28" pos="6497" userDrawn="1">
          <p15:clr>
            <a:srgbClr val="F26B43"/>
          </p15:clr>
        </p15:guide>
        <p15:guide id="30" pos="7385" userDrawn="1">
          <p15:clr>
            <a:srgbClr val="F26B43"/>
          </p15:clr>
        </p15:guide>
        <p15:guide id="31" orient="horz" pos="1180" userDrawn="1">
          <p15:clr>
            <a:srgbClr val="F26B43"/>
          </p15:clr>
        </p15:guide>
        <p15:guide id="33" orient="horz" pos="2065" userDrawn="1">
          <p15:clr>
            <a:srgbClr val="F26B43"/>
          </p15:clr>
        </p15:guide>
        <p15:guide id="34" orient="horz" pos="2950" userDrawn="1">
          <p15:clr>
            <a:srgbClr val="F26B43"/>
          </p15:clr>
        </p15:guide>
        <p15:guide id="36" orient="horz" pos="3836" userDrawn="1">
          <p15:clr>
            <a:srgbClr val="F26B43"/>
          </p15:clr>
        </p15:guide>
        <p15:guide id="37" orient="horz" pos="40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albtagsblog.de/schule/mathematik-ist-wie-dieses-bild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D2E8B14-91CE-4E9F-B26A-F49DCA9098D2}"/>
              </a:ext>
            </a:extLst>
          </p:cNvPr>
          <p:cNvSpPr/>
          <p:nvPr/>
        </p:nvSpPr>
        <p:spPr>
          <a:xfrm>
            <a:off x="466725" y="3014869"/>
            <a:ext cx="11256349" cy="135834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4ED4E0-1C1B-31B3-E0A7-950661B330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Brückenkurs für (Bio-)</a:t>
            </a:r>
            <a:r>
              <a:rPr lang="de-DE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Informatiker·innen</a:t>
            </a:r>
            <a:endParaRPr lang="de-DE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485A1-F29B-591B-29D7-DDC2F1BD13E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</a:p>
        </p:txBody>
      </p:sp>
    </p:spTree>
    <p:extLst>
      <p:ext uri="{BB962C8B-B14F-4D97-AF65-F5344CB8AC3E}">
        <p14:creationId xmlns:p14="http://schemas.microsoft.com/office/powerpoint/2010/main" val="3911431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B0BCCF-2C1E-4492-8ECE-D2DFAF198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623536-B620-4028-900C-F4A21D7A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2</a:t>
            </a:fld>
            <a:endParaRPr lang="de-DE" noProof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BDCFEA6-00BA-408E-AB4E-9B6DC755FD7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947068" y="286504"/>
            <a:ext cx="8297863" cy="49378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4DFF4E9-C5AC-4997-8A6B-91693AE548D5}"/>
              </a:ext>
            </a:extLst>
          </p:cNvPr>
          <p:cNvSpPr txBox="1"/>
          <p:nvPr/>
        </p:nvSpPr>
        <p:spPr>
          <a:xfrm>
            <a:off x="1991914" y="5682053"/>
            <a:ext cx="82081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0"/>
            <a:r>
              <a:rPr lang="de-DE" sz="2400" b="1" i="0" u="none" strike="noStrike" kern="1200" dirty="0">
                <a:ln>
                  <a:noFill/>
                </a:ln>
                <a:solidFill>
                  <a:srgbClr val="C9211E"/>
                </a:solidFill>
                <a:latin typeface="+mj-lt"/>
                <a:ea typeface="SimSun" pitchFamily="2"/>
                <a:cs typeface="Tahoma" pitchFamily="2"/>
              </a:rPr>
              <a:t>Wer erkennt, was auf dem Bild ist, nicht weitersagen!</a:t>
            </a:r>
            <a:endParaRPr lang="de-DE" sz="2400" b="0" i="0" u="none" strike="noStrike" kern="1200" dirty="0">
              <a:ln>
                <a:noFill/>
              </a:ln>
              <a:latin typeface="+mj-lt"/>
              <a:ea typeface="SimSun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Quelle: 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  <a:hlinkClick r:id="rId3"/>
              </a:rPr>
              <a:t>http://halbtagsblog.de/schule/mathematik-ist-wie-dieses-bild/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</a:rPr>
              <a:t> </a:t>
            </a: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(29.9.2019, 9:19)</a:t>
            </a:r>
          </a:p>
        </p:txBody>
      </p:sp>
    </p:spTree>
    <p:extLst>
      <p:ext uri="{BB962C8B-B14F-4D97-AF65-F5344CB8AC3E}">
        <p14:creationId xmlns:p14="http://schemas.microsoft.com/office/powerpoint/2010/main" val="148462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20CB334D-5132-4CD4-9624-47C92389F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Bisherige Lernziele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FFD516-63F7-4C8D-8724-333A50EAB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961" cy="4291200"/>
          </a:xfrm>
        </p:spPr>
        <p:txBody>
          <a:bodyPr>
            <a:normAutofit lnSpcReduction="10000"/>
          </a:bodyPr>
          <a:lstStyle/>
          <a:p>
            <a:r>
              <a:rPr lang="de-DE" b="1" dirty="0"/>
              <a:t>L1: </a:t>
            </a:r>
            <a:r>
              <a:rPr lang="de-DE" dirty="0"/>
              <a:t>„Ihr könnt </a:t>
            </a:r>
            <a:r>
              <a:rPr lang="de-DE" i="1" dirty="0"/>
              <a:t>Wahrheitstafeln</a:t>
            </a:r>
            <a:r>
              <a:rPr lang="de-DE" dirty="0"/>
              <a:t> zusammengesetzter </a:t>
            </a:r>
            <a:r>
              <a:rPr lang="de-DE" dirty="0">
                <a:solidFill>
                  <a:srgbClr val="FF0000"/>
                </a:solidFill>
              </a:rPr>
              <a:t>Aussagen</a:t>
            </a:r>
            <a:r>
              <a:rPr lang="de-DE" dirty="0"/>
              <a:t> </a:t>
            </a:r>
            <a:r>
              <a:rPr lang="de-DE" u="sng" dirty="0"/>
              <a:t>bestimmen</a:t>
            </a:r>
            <a:r>
              <a:rPr lang="de-DE" dirty="0"/>
              <a:t> und </a:t>
            </a:r>
            <a:r>
              <a:rPr lang="de-DE" u="sng" dirty="0"/>
              <a:t>überprüfen</a:t>
            </a:r>
            <a:r>
              <a:rPr lang="de-DE" dirty="0"/>
              <a:t>, ob gegebene Aussageformen </a:t>
            </a:r>
            <a:r>
              <a:rPr lang="de-DE" i="1" dirty="0"/>
              <a:t>äquivalent</a:t>
            </a:r>
            <a:r>
              <a:rPr lang="de-DE" dirty="0"/>
              <a:t> sind.“</a:t>
            </a:r>
          </a:p>
          <a:p>
            <a:r>
              <a:rPr lang="de-DE" b="1" dirty="0"/>
              <a:t>L2: </a:t>
            </a:r>
            <a:r>
              <a:rPr lang="de-DE" dirty="0"/>
              <a:t>„Ihr könnt </a:t>
            </a:r>
            <a:r>
              <a:rPr lang="de-DE" i="1" dirty="0">
                <a:solidFill>
                  <a:srgbClr val="FF0000"/>
                </a:solidFill>
              </a:rPr>
              <a:t>Mengen</a:t>
            </a:r>
            <a:r>
              <a:rPr lang="de-DE" dirty="0"/>
              <a:t> in ZF-Notation </a:t>
            </a:r>
            <a:r>
              <a:rPr lang="de-DE" u="sng" dirty="0"/>
              <a:t>beschreiben</a:t>
            </a:r>
            <a:r>
              <a:rPr lang="de-DE" dirty="0"/>
              <a:t> und Aussagen mit Hilfe von </a:t>
            </a:r>
            <a:r>
              <a:rPr lang="de-DE" i="1" dirty="0">
                <a:solidFill>
                  <a:srgbClr val="FF0000"/>
                </a:solidFill>
              </a:rPr>
              <a:t>Quantoren</a:t>
            </a:r>
            <a:r>
              <a:rPr lang="de-DE" dirty="0"/>
              <a:t> formalisieren und </a:t>
            </a:r>
            <a:r>
              <a:rPr lang="de-DE" u="sng" dirty="0"/>
              <a:t>negieren</a:t>
            </a:r>
            <a:r>
              <a:rPr lang="de-DE" dirty="0"/>
              <a:t>.“</a:t>
            </a:r>
          </a:p>
          <a:p>
            <a:r>
              <a:rPr lang="de-DE" b="1" dirty="0"/>
              <a:t>L3: </a:t>
            </a:r>
            <a:r>
              <a:rPr lang="de-DE" dirty="0"/>
              <a:t>„Ihr könnt </a:t>
            </a:r>
            <a:r>
              <a:rPr lang="de-DE" i="1" dirty="0">
                <a:solidFill>
                  <a:srgbClr val="FF0000"/>
                </a:solidFill>
              </a:rPr>
              <a:t>Summen</a:t>
            </a:r>
            <a:r>
              <a:rPr lang="de-DE" dirty="0"/>
              <a:t> formal </a:t>
            </a:r>
            <a:r>
              <a:rPr lang="de-DE" u="sng" dirty="0"/>
              <a:t>darstellen, umformen und vereinfachen</a:t>
            </a:r>
            <a:r>
              <a:rPr lang="de-DE" dirty="0"/>
              <a:t>.“</a:t>
            </a:r>
          </a:p>
          <a:p>
            <a:r>
              <a:rPr lang="de-DE" b="1" dirty="0"/>
              <a:t>L4: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einfache </a:t>
            </a:r>
            <a:r>
              <a:rPr lang="de-DE" i="1" dirty="0"/>
              <a:t>Summenformeln</a:t>
            </a:r>
            <a:r>
              <a:rPr lang="de-DE" dirty="0"/>
              <a:t> und </a:t>
            </a:r>
            <a:r>
              <a:rPr lang="de-DE" i="1" dirty="0"/>
              <a:t>–regeln</a:t>
            </a:r>
            <a:r>
              <a:rPr lang="de-DE" dirty="0"/>
              <a:t> und könnt diese </a:t>
            </a:r>
            <a:r>
              <a:rPr lang="de-DE" u="sng" dirty="0"/>
              <a:t>benennen</a:t>
            </a:r>
            <a:r>
              <a:rPr lang="de-DE" dirty="0"/>
              <a:t>.“</a:t>
            </a:r>
          </a:p>
          <a:p>
            <a:r>
              <a:rPr lang="de-DE" b="1" dirty="0"/>
              <a:t>L5: </a:t>
            </a:r>
            <a:r>
              <a:rPr lang="de-DE" dirty="0"/>
              <a:t>„Ihr könnt Aussagen über natürlichen Zahlen mit Hilfe der </a:t>
            </a:r>
            <a:r>
              <a:rPr lang="de-DE" i="1" dirty="0">
                <a:solidFill>
                  <a:srgbClr val="FF0000"/>
                </a:solidFill>
              </a:rPr>
              <a:t>vollständigen Induktion</a:t>
            </a:r>
            <a:r>
              <a:rPr lang="de-DE" i="1" dirty="0"/>
              <a:t> </a:t>
            </a:r>
            <a:r>
              <a:rPr lang="de-DE" u="sng" dirty="0"/>
              <a:t>beweisen</a:t>
            </a:r>
            <a:r>
              <a:rPr lang="de-DE" i="1" dirty="0"/>
              <a:t>.“</a:t>
            </a:r>
          </a:p>
          <a:p>
            <a:r>
              <a:rPr lang="de-DE" b="1" dirty="0"/>
              <a:t>L6: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den Unterschied zwischen </a:t>
            </a:r>
            <a:r>
              <a:rPr lang="de-DE" i="1" dirty="0">
                <a:solidFill>
                  <a:srgbClr val="FF0000"/>
                </a:solidFill>
              </a:rPr>
              <a:t>rekursiven</a:t>
            </a:r>
            <a:r>
              <a:rPr lang="de-DE" dirty="0"/>
              <a:t> und </a:t>
            </a:r>
            <a:r>
              <a:rPr lang="de-DE" i="1" dirty="0"/>
              <a:t>expliziten</a:t>
            </a:r>
            <a:r>
              <a:rPr lang="de-DE" dirty="0"/>
              <a:t> Formeln.“</a:t>
            </a:r>
          </a:p>
          <a:p>
            <a:r>
              <a:rPr lang="de-DE" b="1" dirty="0"/>
              <a:t>L7: </a:t>
            </a:r>
            <a:r>
              <a:rPr lang="de-DE" dirty="0"/>
              <a:t>„Ihr könnt </a:t>
            </a:r>
            <a:r>
              <a:rPr lang="de-DE" i="1" dirty="0"/>
              <a:t>explizite Darstellungen</a:t>
            </a:r>
            <a:r>
              <a:rPr lang="de-DE" dirty="0"/>
              <a:t> von rekursiven Formeln </a:t>
            </a:r>
            <a:r>
              <a:rPr lang="de-DE" u="sng" dirty="0"/>
              <a:t>nachweisen</a:t>
            </a:r>
            <a:r>
              <a:rPr lang="de-DE" dirty="0"/>
              <a:t>.“</a:t>
            </a:r>
          </a:p>
          <a:p>
            <a:r>
              <a:rPr lang="de-DE" b="1" dirty="0"/>
              <a:t>L8: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grundlegende Eigenschaften von </a:t>
            </a:r>
            <a:r>
              <a:rPr lang="de-DE" i="1" dirty="0">
                <a:solidFill>
                  <a:srgbClr val="FF0000"/>
                </a:solidFill>
              </a:rPr>
              <a:t>Funktionen</a:t>
            </a:r>
            <a:r>
              <a:rPr lang="de-DE" dirty="0"/>
              <a:t>.“</a:t>
            </a:r>
          </a:p>
          <a:p>
            <a:r>
              <a:rPr lang="de-DE" b="1" dirty="0"/>
              <a:t>L9:</a:t>
            </a:r>
            <a:r>
              <a:rPr lang="de-DE" dirty="0"/>
              <a:t> „Ihr </a:t>
            </a:r>
            <a:r>
              <a:rPr lang="de-DE" u="sng" dirty="0"/>
              <a:t>bestimmt</a:t>
            </a:r>
            <a:r>
              <a:rPr lang="de-DE" dirty="0"/>
              <a:t> </a:t>
            </a:r>
            <a:r>
              <a:rPr lang="de-DE" i="1" dirty="0"/>
              <a:t>Faktorisierungen</a:t>
            </a:r>
            <a:r>
              <a:rPr lang="de-DE" dirty="0"/>
              <a:t> von </a:t>
            </a:r>
            <a:r>
              <a:rPr lang="de-DE" dirty="0">
                <a:solidFill>
                  <a:srgbClr val="FF0000"/>
                </a:solidFill>
              </a:rPr>
              <a:t>Polynomen</a:t>
            </a:r>
            <a:r>
              <a:rPr lang="de-DE" dirty="0"/>
              <a:t>.“</a:t>
            </a:r>
          </a:p>
          <a:p>
            <a:r>
              <a:rPr lang="de-DE" b="1" dirty="0"/>
              <a:t>L10: </a:t>
            </a:r>
            <a:r>
              <a:rPr lang="de-DE" dirty="0"/>
              <a:t>„Ihr </a:t>
            </a:r>
            <a:r>
              <a:rPr lang="de-DE" u="sng" dirty="0"/>
              <a:t>vereinfacht und löst</a:t>
            </a:r>
            <a:r>
              <a:rPr lang="de-DE" dirty="0"/>
              <a:t> Gleichungen mit </a:t>
            </a:r>
            <a:r>
              <a:rPr lang="de-DE" i="1" dirty="0">
                <a:solidFill>
                  <a:srgbClr val="FF0000"/>
                </a:solidFill>
              </a:rPr>
              <a:t>Exponential- und Logarithmusunktionen</a:t>
            </a:r>
            <a:r>
              <a:rPr lang="de-DE" dirty="0"/>
              <a:t>.“</a:t>
            </a:r>
          </a:p>
          <a:p>
            <a:r>
              <a:rPr lang="de-DE" b="1" dirty="0"/>
              <a:t>L11:</a:t>
            </a:r>
            <a:r>
              <a:rPr lang="de-DE" dirty="0"/>
              <a:t> „Ihr </a:t>
            </a:r>
            <a:r>
              <a:rPr lang="de-DE" u="sng" dirty="0"/>
              <a:t>kennt</a:t>
            </a:r>
            <a:r>
              <a:rPr lang="de-DE" dirty="0"/>
              <a:t> die wichtigsten Eigenschaften der </a:t>
            </a:r>
            <a:r>
              <a:rPr lang="de-DE" i="1" dirty="0">
                <a:solidFill>
                  <a:srgbClr val="FF0000"/>
                </a:solidFill>
              </a:rPr>
              <a:t>Sinus- und Cosinus</a:t>
            </a:r>
            <a:r>
              <a:rPr lang="de-DE" i="1" dirty="0"/>
              <a:t>-</a:t>
            </a:r>
            <a:r>
              <a:rPr lang="de-DE" dirty="0"/>
              <a:t>Funktionen.“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6D39A1-8F3A-4F78-A5D0-111A3220A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8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24FC9-9A2B-443A-AE6B-B5E8593C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Heutige Lernziele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32E938-5C6B-44EA-B8B3-6A9D52AE4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349" cy="4291200"/>
          </a:xfrm>
        </p:spPr>
        <p:txBody>
          <a:bodyPr/>
          <a:lstStyle/>
          <a:p>
            <a:r>
              <a:rPr lang="de-DE" b="1" dirty="0"/>
              <a:t>L10: </a:t>
            </a:r>
            <a:r>
              <a:rPr lang="de-DE" dirty="0"/>
              <a:t>„Ihr </a:t>
            </a:r>
            <a:r>
              <a:rPr lang="de-DE" u="sng" dirty="0"/>
              <a:t>vereinfacht und löst</a:t>
            </a:r>
            <a:r>
              <a:rPr lang="de-DE" dirty="0"/>
              <a:t> Gleichungen mit </a:t>
            </a:r>
            <a:r>
              <a:rPr lang="de-DE" i="1" dirty="0"/>
              <a:t>Exponential- und Logarithmusunktionen</a:t>
            </a:r>
            <a:r>
              <a:rPr lang="de-DE" dirty="0"/>
              <a:t>.“</a:t>
            </a:r>
          </a:p>
          <a:p>
            <a:r>
              <a:rPr lang="de-DE" b="1" dirty="0"/>
              <a:t>L12:</a:t>
            </a:r>
            <a:r>
              <a:rPr lang="de-DE" dirty="0"/>
              <a:t> „Ihr </a:t>
            </a:r>
            <a:r>
              <a:rPr lang="de-DE" u="sng" dirty="0"/>
              <a:t>bestimmt</a:t>
            </a:r>
            <a:r>
              <a:rPr lang="de-DE" dirty="0"/>
              <a:t> Lösungsmengen einfacher </a:t>
            </a:r>
            <a:r>
              <a:rPr lang="de-DE" i="1" dirty="0"/>
              <a:t>Ungleichungen</a:t>
            </a:r>
            <a:r>
              <a:rPr lang="de-DE" dirty="0"/>
              <a:t>.“</a:t>
            </a:r>
          </a:p>
          <a:p>
            <a:endParaRPr lang="de-DE" b="1" dirty="0"/>
          </a:p>
          <a:p>
            <a:r>
              <a:rPr lang="de-DE" b="1" dirty="0"/>
              <a:t>Wozu das Ganze?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Viele Algorithmen haben eine Laufzeit, die mit Hilfe von Logarithmen beschrieben wird.</a:t>
            </a:r>
          </a:p>
          <a:p>
            <a:pPr marL="573300" lvl="1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„Konzepte der Programmierung“, „Algorithmen und Datenstrukturen“, Mathe 3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Der Umgang mit Ungleichungen hilft bei Problemen, bei denen man keine exakten Lösungen finden kann.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DD11322-499F-4A94-BEF1-875BB530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BD860C-4962-46C1-85D9-3985B775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4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7681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53DCF-37FE-4255-8585-E55B44B7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 morgen </a:t>
            </a:r>
            <a:r>
              <a:rPr lang="de-DE" dirty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A660B848-A382-452F-A1BB-A3A5ACE459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600" y="1553394"/>
            <a:ext cx="3751211" cy="3751211"/>
          </a:xfrm>
          <a:custGeom>
            <a:avLst/>
            <a:gdLst>
              <a:gd name="connsiteX0" fmla="*/ 0 w 3751211"/>
              <a:gd name="connsiteY0" fmla="*/ 0 h 3751211"/>
              <a:gd name="connsiteX1" fmla="*/ 498375 w 3751211"/>
              <a:gd name="connsiteY1" fmla="*/ 0 h 3751211"/>
              <a:gd name="connsiteX2" fmla="*/ 921726 w 3751211"/>
              <a:gd name="connsiteY2" fmla="*/ 0 h 3751211"/>
              <a:gd name="connsiteX3" fmla="*/ 1532638 w 3751211"/>
              <a:gd name="connsiteY3" fmla="*/ 0 h 3751211"/>
              <a:gd name="connsiteX4" fmla="*/ 2031013 w 3751211"/>
              <a:gd name="connsiteY4" fmla="*/ 0 h 3751211"/>
              <a:gd name="connsiteX5" fmla="*/ 2529388 w 3751211"/>
              <a:gd name="connsiteY5" fmla="*/ 0 h 3751211"/>
              <a:gd name="connsiteX6" fmla="*/ 3140299 w 3751211"/>
              <a:gd name="connsiteY6" fmla="*/ 0 h 3751211"/>
              <a:gd name="connsiteX7" fmla="*/ 3751211 w 3751211"/>
              <a:gd name="connsiteY7" fmla="*/ 0 h 3751211"/>
              <a:gd name="connsiteX8" fmla="*/ 3751211 w 3751211"/>
              <a:gd name="connsiteY8" fmla="*/ 610912 h 3751211"/>
              <a:gd name="connsiteX9" fmla="*/ 3751211 w 3751211"/>
              <a:gd name="connsiteY9" fmla="*/ 1071775 h 3751211"/>
              <a:gd name="connsiteX10" fmla="*/ 3751211 w 3751211"/>
              <a:gd name="connsiteY10" fmla="*/ 1532638 h 3751211"/>
              <a:gd name="connsiteX11" fmla="*/ 3751211 w 3751211"/>
              <a:gd name="connsiteY11" fmla="*/ 2068525 h 3751211"/>
              <a:gd name="connsiteX12" fmla="*/ 3751211 w 3751211"/>
              <a:gd name="connsiteY12" fmla="*/ 2641924 h 3751211"/>
              <a:gd name="connsiteX13" fmla="*/ 3751211 w 3751211"/>
              <a:gd name="connsiteY13" fmla="*/ 3065275 h 3751211"/>
              <a:gd name="connsiteX14" fmla="*/ 3751211 w 3751211"/>
              <a:gd name="connsiteY14" fmla="*/ 3751211 h 3751211"/>
              <a:gd name="connsiteX15" fmla="*/ 3215324 w 3751211"/>
              <a:gd name="connsiteY15" fmla="*/ 3751211 h 3751211"/>
              <a:gd name="connsiteX16" fmla="*/ 2679436 w 3751211"/>
              <a:gd name="connsiteY16" fmla="*/ 3751211 h 3751211"/>
              <a:gd name="connsiteX17" fmla="*/ 2068525 w 3751211"/>
              <a:gd name="connsiteY17" fmla="*/ 3751211 h 3751211"/>
              <a:gd name="connsiteX18" fmla="*/ 1532638 w 3751211"/>
              <a:gd name="connsiteY18" fmla="*/ 3751211 h 3751211"/>
              <a:gd name="connsiteX19" fmla="*/ 1109287 w 3751211"/>
              <a:gd name="connsiteY19" fmla="*/ 3751211 h 3751211"/>
              <a:gd name="connsiteX20" fmla="*/ 648424 w 3751211"/>
              <a:gd name="connsiteY20" fmla="*/ 3751211 h 3751211"/>
              <a:gd name="connsiteX21" fmla="*/ 0 w 3751211"/>
              <a:gd name="connsiteY21" fmla="*/ 3751211 h 3751211"/>
              <a:gd name="connsiteX22" fmla="*/ 0 w 3751211"/>
              <a:gd name="connsiteY22" fmla="*/ 3215324 h 3751211"/>
              <a:gd name="connsiteX23" fmla="*/ 0 w 3751211"/>
              <a:gd name="connsiteY23" fmla="*/ 2679436 h 3751211"/>
              <a:gd name="connsiteX24" fmla="*/ 0 w 3751211"/>
              <a:gd name="connsiteY24" fmla="*/ 2181061 h 3751211"/>
              <a:gd name="connsiteX25" fmla="*/ 0 w 3751211"/>
              <a:gd name="connsiteY25" fmla="*/ 1757710 h 3751211"/>
              <a:gd name="connsiteX26" fmla="*/ 0 w 3751211"/>
              <a:gd name="connsiteY26" fmla="*/ 1334359 h 3751211"/>
              <a:gd name="connsiteX27" fmla="*/ 0 w 3751211"/>
              <a:gd name="connsiteY27" fmla="*/ 760960 h 3751211"/>
              <a:gd name="connsiteX28" fmla="*/ 0 w 3751211"/>
              <a:gd name="connsiteY28" fmla="*/ 0 h 3751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751211" h="3751211" extrusionOk="0">
                <a:moveTo>
                  <a:pt x="0" y="0"/>
                </a:moveTo>
                <a:cubicBezTo>
                  <a:pt x="158163" y="-48658"/>
                  <a:pt x="261076" y="48947"/>
                  <a:pt x="498375" y="0"/>
                </a:cubicBezTo>
                <a:cubicBezTo>
                  <a:pt x="735675" y="-48947"/>
                  <a:pt x="760821" y="31379"/>
                  <a:pt x="921726" y="0"/>
                </a:cubicBezTo>
                <a:cubicBezTo>
                  <a:pt x="1082631" y="-31379"/>
                  <a:pt x="1233123" y="255"/>
                  <a:pt x="1532638" y="0"/>
                </a:cubicBezTo>
                <a:cubicBezTo>
                  <a:pt x="1832153" y="-255"/>
                  <a:pt x="1836200" y="44523"/>
                  <a:pt x="2031013" y="0"/>
                </a:cubicBezTo>
                <a:cubicBezTo>
                  <a:pt x="2225827" y="-44523"/>
                  <a:pt x="2331002" y="18223"/>
                  <a:pt x="2529388" y="0"/>
                </a:cubicBezTo>
                <a:cubicBezTo>
                  <a:pt x="2727774" y="-18223"/>
                  <a:pt x="3007976" y="20806"/>
                  <a:pt x="3140299" y="0"/>
                </a:cubicBezTo>
                <a:cubicBezTo>
                  <a:pt x="3272622" y="-20806"/>
                  <a:pt x="3514059" y="3854"/>
                  <a:pt x="3751211" y="0"/>
                </a:cubicBezTo>
                <a:cubicBezTo>
                  <a:pt x="3787485" y="156062"/>
                  <a:pt x="3743567" y="427708"/>
                  <a:pt x="3751211" y="610912"/>
                </a:cubicBezTo>
                <a:cubicBezTo>
                  <a:pt x="3758855" y="794116"/>
                  <a:pt x="3716768" y="883345"/>
                  <a:pt x="3751211" y="1071775"/>
                </a:cubicBezTo>
                <a:cubicBezTo>
                  <a:pt x="3785654" y="1260205"/>
                  <a:pt x="3736038" y="1422624"/>
                  <a:pt x="3751211" y="1532638"/>
                </a:cubicBezTo>
                <a:cubicBezTo>
                  <a:pt x="3766384" y="1642652"/>
                  <a:pt x="3730026" y="1839177"/>
                  <a:pt x="3751211" y="2068525"/>
                </a:cubicBezTo>
                <a:cubicBezTo>
                  <a:pt x="3772396" y="2297873"/>
                  <a:pt x="3744175" y="2516237"/>
                  <a:pt x="3751211" y="2641924"/>
                </a:cubicBezTo>
                <a:cubicBezTo>
                  <a:pt x="3758247" y="2767611"/>
                  <a:pt x="3701215" y="2876338"/>
                  <a:pt x="3751211" y="3065275"/>
                </a:cubicBezTo>
                <a:cubicBezTo>
                  <a:pt x="3801207" y="3254212"/>
                  <a:pt x="3712656" y="3421969"/>
                  <a:pt x="3751211" y="3751211"/>
                </a:cubicBezTo>
                <a:cubicBezTo>
                  <a:pt x="3586075" y="3761966"/>
                  <a:pt x="3465800" y="3720777"/>
                  <a:pt x="3215324" y="3751211"/>
                </a:cubicBezTo>
                <a:cubicBezTo>
                  <a:pt x="2964848" y="3781645"/>
                  <a:pt x="2831953" y="3744747"/>
                  <a:pt x="2679436" y="3751211"/>
                </a:cubicBezTo>
                <a:cubicBezTo>
                  <a:pt x="2526919" y="3757675"/>
                  <a:pt x="2327652" y="3709880"/>
                  <a:pt x="2068525" y="3751211"/>
                </a:cubicBezTo>
                <a:cubicBezTo>
                  <a:pt x="1809398" y="3792542"/>
                  <a:pt x="1783612" y="3701766"/>
                  <a:pt x="1532638" y="3751211"/>
                </a:cubicBezTo>
                <a:cubicBezTo>
                  <a:pt x="1281664" y="3800656"/>
                  <a:pt x="1276000" y="3736145"/>
                  <a:pt x="1109287" y="3751211"/>
                </a:cubicBezTo>
                <a:cubicBezTo>
                  <a:pt x="942574" y="3766277"/>
                  <a:pt x="811230" y="3708745"/>
                  <a:pt x="648424" y="3751211"/>
                </a:cubicBezTo>
                <a:cubicBezTo>
                  <a:pt x="485618" y="3793677"/>
                  <a:pt x="323766" y="3688688"/>
                  <a:pt x="0" y="3751211"/>
                </a:cubicBezTo>
                <a:cubicBezTo>
                  <a:pt x="-5352" y="3588963"/>
                  <a:pt x="34673" y="3356185"/>
                  <a:pt x="0" y="3215324"/>
                </a:cubicBezTo>
                <a:cubicBezTo>
                  <a:pt x="-34673" y="3074463"/>
                  <a:pt x="5582" y="2794383"/>
                  <a:pt x="0" y="2679436"/>
                </a:cubicBezTo>
                <a:cubicBezTo>
                  <a:pt x="-5582" y="2564489"/>
                  <a:pt x="38862" y="2322515"/>
                  <a:pt x="0" y="2181061"/>
                </a:cubicBezTo>
                <a:cubicBezTo>
                  <a:pt x="-38862" y="2039607"/>
                  <a:pt x="42552" y="1871687"/>
                  <a:pt x="0" y="1757710"/>
                </a:cubicBezTo>
                <a:cubicBezTo>
                  <a:pt x="-42552" y="1643733"/>
                  <a:pt x="1141" y="1432400"/>
                  <a:pt x="0" y="1334359"/>
                </a:cubicBezTo>
                <a:cubicBezTo>
                  <a:pt x="-1141" y="1236318"/>
                  <a:pt x="20489" y="893341"/>
                  <a:pt x="0" y="760960"/>
                </a:cubicBezTo>
                <a:cubicBezTo>
                  <a:pt x="-20489" y="628579"/>
                  <a:pt x="65926" y="184251"/>
                  <a:pt x="0" y="0"/>
                </a:cubicBezTo>
                <a:close/>
              </a:path>
            </a:pathLst>
          </a:custGeom>
          <a:noFill/>
          <a:ln w="22225" cap="rnd" cmpd="sng">
            <a:solidFill>
              <a:srgbClr val="000000"/>
            </a:solidFill>
            <a:prstDash val="solid"/>
            <a:bevel/>
            <a:extLst>
              <a:ext uri="{C807C97D-BFC1-408E-A445-0C87EB9F89A2}">
                <ask:lineSketchStyleProps xmlns:ask="http://schemas.microsoft.com/office/drawing/2018/sketchyshapes" xmlns="" sd="1219033472"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96B2D3-4DB9-4AB9-A659-E625A3CF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439E77-4D9B-4445-9E5A-8808EC46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5</a:t>
            </a:fld>
            <a:endParaRPr lang="de-DE" noProof="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113D3EB-E43B-4DAE-91E9-F64929DA6076}"/>
              </a:ext>
            </a:extLst>
          </p:cNvPr>
          <p:cNvSpPr txBox="1"/>
          <p:nvPr/>
        </p:nvSpPr>
        <p:spPr>
          <a:xfrm>
            <a:off x="1991122" y="5423553"/>
            <a:ext cx="820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600" b="1" i="0" u="none" strike="noStrike" kern="12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a typeface="SimSun" pitchFamily="2"/>
                <a:cs typeface="Tahoma" pitchFamily="2"/>
              </a:rPr>
              <a:t>https://page.mi.fu-berlin.de/willerma/brueckenkurs</a:t>
            </a:r>
          </a:p>
        </p:txBody>
      </p:sp>
    </p:spTree>
    <p:extLst>
      <p:ext uri="{BB962C8B-B14F-4D97-AF65-F5344CB8AC3E}">
        <p14:creationId xmlns:p14="http://schemas.microsoft.com/office/powerpoint/2010/main" val="197230390"/>
      </p:ext>
    </p:extLst>
  </p:cSld>
  <p:clrMapOvr>
    <a:masterClrMapping/>
  </p:clrMapOvr>
</p:sld>
</file>

<file path=ppt/theme/theme1.xml><?xml version="1.0" encoding="utf-8"?>
<a:theme xmlns:a="http://schemas.openxmlformats.org/drawingml/2006/main" name="FU Berlin">
  <a:themeElements>
    <a:clrScheme name="FU Berlin">
      <a:dk1>
        <a:srgbClr val="000000"/>
      </a:dk1>
      <a:lt1>
        <a:srgbClr val="FFFFFF"/>
      </a:lt1>
      <a:dk2>
        <a:srgbClr val="004659"/>
      </a:dk2>
      <a:lt2>
        <a:srgbClr val="CCFF00"/>
      </a:lt2>
      <a:accent1>
        <a:srgbClr val="00A4D1"/>
      </a:accent1>
      <a:accent2>
        <a:srgbClr val="336B7A"/>
      </a:accent2>
      <a:accent3>
        <a:srgbClr val="58756A"/>
      </a:accent3>
      <a:accent4>
        <a:srgbClr val="86B0A0"/>
      </a:accent4>
      <a:accent5>
        <a:srgbClr val="E57050"/>
      </a:accent5>
      <a:accent6>
        <a:srgbClr val="813353"/>
      </a:accent6>
      <a:hlink>
        <a:srgbClr val="000000"/>
      </a:hlink>
      <a:folHlink>
        <a:srgbClr val="7F7F7F"/>
      </a:folHlink>
    </a:clrScheme>
    <a:fontScheme name="FU Berl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DADE"/>
        </a:solidFill>
        <a:ln>
          <a:noFill/>
        </a:ln>
      </a:spPr>
      <a:bodyPr lIns="0" tIns="0" rIns="0" bIns="0" rtlCol="0" anchor="ctr">
        <a:normAutofit/>
      </a:bodyPr>
      <a:lstStyle>
        <a:defPPr algn="l"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 algn="l">
          <a:defRPr sz="2000" dirty="0" err="1" smtClean="0"/>
        </a:defPPr>
      </a:lstStyle>
    </a:txDef>
  </a:objectDefaults>
  <a:extraClrSchemeLst/>
  <a:custClrLst>
    <a:custClr name="Blau 100%">
      <a:srgbClr val="004659"/>
    </a:custClr>
    <a:custClr name="Blau 90%">
      <a:srgbClr val="195869"/>
    </a:custClr>
    <a:custClr name="Blau 80%">
      <a:srgbClr val="336B7A"/>
    </a:custClr>
    <a:custClr name="Blau 70%">
      <a:srgbClr val="4C7D8A"/>
    </a:custClr>
    <a:custClr name="Blau 60%">
      <a:srgbClr val="66909B"/>
    </a:custClr>
    <a:custClr name="Blau 50%">
      <a:srgbClr val="7FA2AC"/>
    </a:custClr>
    <a:custClr name="Blau 40%">
      <a:srgbClr val="99B5BD"/>
    </a:custClr>
    <a:custClr name="Blau 30%">
      <a:srgbClr val="B2C7CD"/>
    </a:custClr>
    <a:custClr name="Blau 20%">
      <a:srgbClr val="CCDADE"/>
    </a:custClr>
    <a:custClr name="Blau 10%">
      <a:srgbClr val="E5ECEE"/>
    </a:custClr>
  </a:custClr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Breitbild</PresentationFormat>
  <Paragraphs>34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3" baseType="lpstr">
      <vt:lpstr>SimSun</vt:lpstr>
      <vt:lpstr>Arial</vt:lpstr>
      <vt:lpstr>Calibri</vt:lpstr>
      <vt:lpstr>Cambria</vt:lpstr>
      <vt:lpstr>Courier New</vt:lpstr>
      <vt:lpstr>Tahoma</vt:lpstr>
      <vt:lpstr>Wingdings</vt:lpstr>
      <vt:lpstr>FU Berlin</vt:lpstr>
      <vt:lpstr>Brückenkurs für (Bio-)Informatiker·innen</vt:lpstr>
      <vt:lpstr>PowerPoint-Präsentation</vt:lpstr>
      <vt:lpstr>Bisherige Lernziele</vt:lpstr>
      <vt:lpstr>Heutige Lernziele</vt:lpstr>
      <vt:lpstr>Bis morgen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Fahrig</dc:creator>
  <cp:lastModifiedBy>Max Willert</cp:lastModifiedBy>
  <cp:revision>466</cp:revision>
  <dcterms:created xsi:type="dcterms:W3CDTF">2024-01-25T14:52:06Z</dcterms:created>
  <dcterms:modified xsi:type="dcterms:W3CDTF">2024-10-09T13:48:52Z</dcterms:modified>
</cp:coreProperties>
</file>