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72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72"/>
            <p14:sldId id="259"/>
            <p14:sldId id="260"/>
            <p14:sldId id="261"/>
            <p14:sldId id="262"/>
            <p14:sldId id="263"/>
            <p14:sldId id="271"/>
            <p14:sldId id="264"/>
            <p14:sldId id="265"/>
            <p14:sldId id="266"/>
            <p14:sldId id="267"/>
            <p14:sldId id="268"/>
            <p14:sldId id="269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899" autoAdjust="0"/>
  </p:normalViewPr>
  <p:slideViewPr>
    <p:cSldViewPr snapToGrid="0" showGuides="1">
      <p:cViewPr varScale="1">
        <p:scale>
          <a:sx n="74" d="100"/>
          <a:sy n="74" d="100"/>
        </p:scale>
        <p:origin x="922" y="72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1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5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65D9C7-24EC-45EB-A1D2-91C51142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Ist doch logisch … oder?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A1708F8-7FCF-4CFE-800E-27F851C912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6725" y="1796400"/>
                <a:ext cx="6861922" cy="4291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de-DE" dirty="0">
                    <a:latin typeface="+mj-lt"/>
                  </a:rPr>
                  <a:t>Handelt es sich bei den folgenden „Dingen“ um Aussagen? Sind diese Aussagen wahr?</a:t>
                </a:r>
              </a:p>
              <a:p>
                <a:endParaRPr lang="de-DE" dirty="0">
                  <a:latin typeface="+mj-lt"/>
                </a:endParaRP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de-DE" dirty="0">
                    <a:latin typeface="+mj-lt"/>
                  </a:rPr>
                  <a:t> ist eine Primzahl.</a:t>
                </a: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de-DE" dirty="0">
                    <a:latin typeface="+mj-lt"/>
                  </a:rPr>
                  <a:t> ist eine gerade Zahl.</a:t>
                </a:r>
              </a:p>
              <a:p>
                <a:pPr marL="457200" indent="-457200">
                  <a:buAutoNum type="alphaUcParenR"/>
                </a:pPr>
                <a:r>
                  <a:rPr lang="de-DE" dirty="0">
                    <a:latin typeface="+mj-lt"/>
                  </a:rPr>
                  <a:t>Es ist zu kalt im Hörsaal.</a:t>
                </a: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de-DE" dirty="0">
                    <a:latin typeface="+mj-lt"/>
                  </a:rPr>
                  <a:t> ist eine rationale Zahl.</a:t>
                </a:r>
              </a:p>
              <a:p>
                <a:pPr marL="457200" indent="-457200">
                  <a:buAutoNum type="alphaUcParenR"/>
                </a:pPr>
                <a:r>
                  <a:rPr lang="de-DE" dirty="0">
                    <a:latin typeface="+mj-lt"/>
                  </a:rPr>
                  <a:t>Für kein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i="0" dirty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de-DE" i="0" dirty="0" smtClean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de-DE" dirty="0">
                    <a:latin typeface="+mj-lt"/>
                  </a:rPr>
                  <a:t> gibt es natürliche Zahlen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de-DE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</m:oMath>
                </a14:m>
                <a:r>
                  <a:rPr lang="de-DE" dirty="0">
                    <a:latin typeface="+mj-lt"/>
                  </a:rPr>
                  <a:t> und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de-DE" dirty="0">
                    <a:latin typeface="+mj-lt"/>
                  </a:rPr>
                  <a:t> (nicht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dirty="0">
                    <a:latin typeface="+mj-lt"/>
                  </a:rPr>
                  <a:t>), sodass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p>
                    </m:sSup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y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p>
                    </m:sSup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de-DE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de-DE" dirty="0">
                    <a:latin typeface="+mj-lt"/>
                  </a:rPr>
                  <a:t>.</a:t>
                </a:r>
              </a:p>
              <a:p>
                <a:pPr marL="457200" indent="-457200">
                  <a:buAutoNum type="alphaUcParenR"/>
                </a:pPr>
                <a:r>
                  <a:rPr lang="de-DE" dirty="0">
                    <a:latin typeface="+mj-lt"/>
                  </a:rPr>
                  <a:t>Jede gerade natürliche Zahl größer als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dirty="0">
                    <a:latin typeface="+mj-lt"/>
                  </a:rPr>
                  <a:t> ist die Summe zweier Primzahlen.</a:t>
                </a:r>
              </a:p>
              <a:p>
                <a:pPr marL="457200" indent="-457200">
                  <a:buAutoNum type="alphaUcParenR"/>
                </a:pPr>
                <a:r>
                  <a:rPr lang="de-DE" dirty="0">
                    <a:latin typeface="+mj-lt"/>
                  </a:rPr>
                  <a:t>Dieser Satz ist falsch.</a:t>
                </a: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m:rPr>
                        <m:sty m:val="p"/>
                      </m:rP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</m:oMath>
                </a14:m>
                <a:r>
                  <a:rPr lang="de-DE" dirty="0">
                    <a:latin typeface="+mj-lt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A1708F8-7FCF-4CFE-800E-27F851C912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6725" y="1796400"/>
                <a:ext cx="6861922" cy="4291200"/>
              </a:xfrm>
              <a:blipFill>
                <a:blip r:embed="rId2"/>
                <a:stretch>
                  <a:fillRect l="-2222" t="-2557" r="-19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1D70AA-63E8-4B9D-BE8A-8CF053D8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139C6A4-69A6-43C5-8155-0C30301FA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10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8D1779B-188E-4F0F-AC2C-7213861581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494" y="1179553"/>
            <a:ext cx="4505954" cy="505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0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A7AF6-34EE-41C0-9504-65B48D75D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Logisch miteinander verknüpft 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F5242C1-D6BE-4B40-8200-BC59736565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6725" y="1796400"/>
                <a:ext cx="10149727" cy="4291200"/>
              </a:xfrm>
            </p:spPr>
            <p:txBody>
              <a:bodyPr>
                <a:normAutofit/>
              </a:bodyPr>
              <a:lstStyle/>
              <a:p>
                <a:r>
                  <a:rPr lang="de-DE" dirty="0">
                    <a:ea typeface="Cambria Math" panose="02040503050406030204" pitchFamily="18" charset="0"/>
                  </a:rPr>
                  <a:t>Besprich mit </a:t>
                </a:r>
                <a:r>
                  <a:rPr lang="de-DE" dirty="0" err="1">
                    <a:ea typeface="Cambria Math" panose="02040503050406030204" pitchFamily="18" charset="0"/>
                  </a:rPr>
                  <a:t>deine</a:t>
                </a:r>
                <a:r>
                  <a:rPr lang="de-DE" dirty="0" err="1">
                    <a:ea typeface="Cambria" panose="02040503050406030204" pitchFamily="18" charset="0"/>
                    <a:cs typeface="Calibri" panose="020F0502020204030204" pitchFamily="34" charset="0"/>
                  </a:rPr>
                  <a:t>·</a:t>
                </a:r>
                <a:r>
                  <a:rPr lang="de-DE" dirty="0" err="1">
                    <a:ea typeface="Cambria Math" panose="02040503050406030204" pitchFamily="18" charset="0"/>
                  </a:rPr>
                  <a:t>r</a:t>
                </a:r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:r>
                  <a:rPr lang="de-DE" dirty="0" err="1">
                    <a:ea typeface="Cambria Math" panose="02040503050406030204" pitchFamily="18" charset="0"/>
                  </a:rPr>
                  <a:t>Banknachbar</a:t>
                </a:r>
                <a:r>
                  <a:rPr lang="de-DE" dirty="0" err="1">
                    <a:ea typeface="Cambria" panose="02040503050406030204" pitchFamily="18" charset="0"/>
                    <a:cs typeface="Calibri" panose="020F0502020204030204" pitchFamily="34" charset="0"/>
                  </a:rPr>
                  <a:t>·</a:t>
                </a:r>
                <a:r>
                  <a:rPr lang="de-DE" dirty="0" err="1">
                    <a:ea typeface="Cambria Math" panose="02040503050406030204" pitchFamily="18" charset="0"/>
                  </a:rPr>
                  <a:t>in</a:t>
                </a:r>
                <a:r>
                  <a:rPr lang="de-DE" dirty="0">
                    <a:ea typeface="Cambria Math" panose="02040503050406030204" pitchFamily="18" charset="0"/>
                  </a:rPr>
                  <a:t>, ob die folgenden Aussagen wahr oder falsch sind.</a:t>
                </a:r>
              </a:p>
              <a:p>
                <a:r>
                  <a:rPr lang="de-DE" dirty="0">
                    <a:ea typeface="Cambria Math" panose="02040503050406030204" pitchFamily="18" charset="0"/>
                  </a:rPr>
                  <a:t>Überlegt euch außerdem, was diese Aussagen so besonders machen könnte.</a:t>
                </a:r>
              </a:p>
              <a:p>
                <a:endParaRPr lang="de-DE" dirty="0">
                  <a:ea typeface="Cambria Math" panose="02040503050406030204" pitchFamily="18" charset="0"/>
                </a:endParaRP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de-DE" dirty="0"/>
                  <a:t> ist eine rationale Zahl und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de-DE" dirty="0"/>
                  <a:t> ist eine Primzahl.</a:t>
                </a:r>
              </a:p>
              <a:p>
                <a:pPr marL="457200" indent="-457200">
                  <a:buAutoNum type="alphaUcParenR"/>
                </a:pPr>
                <a:r>
                  <a:rPr lang="de-DE" dirty="0"/>
                  <a:t>Wenn es regnet, dann ist die Erde nass.</a:t>
                </a: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de-DE" dirty="0"/>
                  <a:t> ist durch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dirty="0"/>
                  <a:t> teilbar oder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29</m:t>
                    </m:r>
                  </m:oMath>
                </a14:m>
                <a:r>
                  <a:rPr lang="de-DE" dirty="0"/>
                  <a:t> ist eine Primzahl.</a:t>
                </a:r>
              </a:p>
              <a:p>
                <a:pPr marL="457200" indent="-457200">
                  <a:buAutoNum type="alphaUcParenR"/>
                </a:pPr>
                <a:r>
                  <a:rPr lang="de-DE" dirty="0"/>
                  <a:t>Entweder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de-DE" dirty="0"/>
                  <a:t> ist durch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dirty="0"/>
                  <a:t> teilbar oder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29</m:t>
                    </m:r>
                  </m:oMath>
                </a14:m>
                <a:r>
                  <a:rPr lang="de-DE" dirty="0"/>
                  <a:t> ist eine Primzahl.</a:t>
                </a: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dirty="0"/>
                  <a:t> ist keine natürliche Zahl.</a:t>
                </a:r>
              </a:p>
              <a:p>
                <a:pPr marL="457200" indent="-457200">
                  <a:buAutoNum type="alphaUcParenR"/>
                </a:pP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r>
                  <a:rPr lang="de-DE" dirty="0"/>
                  <a:t> ist genau dann eine Primzahl, wenn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de-DE" dirty="0"/>
                  <a:t> größer als </a:t>
                </a:r>
                <a14:m>
                  <m:oMath xmlns:m="http://schemas.openxmlformats.org/officeDocument/2006/math">
                    <m:r>
                      <a:rPr lang="de-DE" i="0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dirty="0"/>
                  <a:t> ist.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F5242C1-D6BE-4B40-8200-BC59736565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6725" y="1796400"/>
                <a:ext cx="10149727" cy="4291200"/>
              </a:xfrm>
              <a:blipFill>
                <a:blip r:embed="rId2"/>
                <a:stretch>
                  <a:fillRect l="-1562" t="-17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17281BA-289A-4100-B176-332315E7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E74667-B7B0-4698-A7B2-AAF2AA71C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11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5184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FC5A7-7291-4098-89E7-EFEB89FAA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Jetzt geht’s an der Tafel weiter …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2F9EC4-3E0E-4F21-A0AC-44EAA7C73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6" y="1796400"/>
            <a:ext cx="6949328" cy="4291200"/>
          </a:xfrm>
        </p:spPr>
        <p:txBody>
          <a:bodyPr/>
          <a:lstStyle/>
          <a:p>
            <a:r>
              <a:rPr lang="de-DE" i="1" dirty="0"/>
              <a:t>… denn Mathematik wird an der Tafel entwickelt.</a:t>
            </a:r>
          </a:p>
          <a:p>
            <a:endParaRPr lang="de-DE" dirty="0"/>
          </a:p>
          <a:p>
            <a:r>
              <a:rPr lang="de-DE" b="1" dirty="0"/>
              <a:t>Tipps:</a:t>
            </a:r>
          </a:p>
          <a:p>
            <a:pPr marL="342900" indent="-342900">
              <a:buFontTx/>
              <a:buChar char="-"/>
            </a:pPr>
            <a:r>
              <a:rPr lang="de-DE" i="1" dirty="0"/>
              <a:t>Mitschreiben! </a:t>
            </a:r>
            <a:r>
              <a:rPr lang="de-DE" dirty="0"/>
              <a:t>Ist anstrengender, denn ihr benötigt mehr Energie. ABER: Ihr lernt dabei mehr!</a:t>
            </a:r>
          </a:p>
          <a:p>
            <a:pPr marL="342900" indent="-342900">
              <a:buFontTx/>
              <a:buChar char="-"/>
            </a:pPr>
            <a:r>
              <a:rPr lang="de-DE" dirty="0"/>
              <a:t>Wenn ich mit den Augen zur Tafel stehe und ihr eine Frage habt, </a:t>
            </a:r>
            <a:r>
              <a:rPr lang="de-DE" i="1" dirty="0"/>
              <a:t>ruft kurz meinen Namen</a:t>
            </a:r>
            <a:r>
              <a:rPr lang="de-DE" dirty="0"/>
              <a:t>.</a:t>
            </a:r>
          </a:p>
          <a:p>
            <a:pPr marL="342900" indent="-342900">
              <a:buFontTx/>
              <a:buChar char="-"/>
            </a:pPr>
            <a:r>
              <a:rPr lang="de-DE" dirty="0"/>
              <a:t>Ich verwende manchmal instinktiv bestimmte Symbole oder Bezeichnungen, ohne diese zu erklären. Symbole/Bezeichnungen, die ihr vermutlich gar nicht kennt. </a:t>
            </a:r>
            <a:r>
              <a:rPr lang="de-DE" i="1" dirty="0"/>
              <a:t>Fragt nach!!</a:t>
            </a:r>
          </a:p>
          <a:p>
            <a:pPr marL="342900" indent="-342900">
              <a:buFontTx/>
              <a:buChar char="-"/>
            </a:pPr>
            <a:r>
              <a:rPr lang="de-DE" dirty="0"/>
              <a:t>Und überhaupt: </a:t>
            </a:r>
            <a:r>
              <a:rPr lang="de-DE" i="1" dirty="0"/>
              <a:t>Fragt nach!!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3286297-E15A-4633-9245-17BDE9FE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8A6342-643B-4CBF-889C-2C4DF80B2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12</a:t>
            </a:fld>
            <a:endParaRPr lang="de-DE" noProof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63B7F5D-F86E-43E0-B062-1E4B17DB059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3282" y="2041195"/>
            <a:ext cx="4718718" cy="40072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07BD53F-5DFE-4A1F-9B75-BE1FD34B4843}"/>
                  </a:ext>
                </a:extLst>
              </p:cNvPr>
              <p:cNvSpPr txBox="1"/>
              <p:nvPr/>
            </p:nvSpPr>
            <p:spPr>
              <a:xfrm rot="20891557">
                <a:off x="8273040" y="3265187"/>
                <a:ext cx="3526721" cy="914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rmAutofit fontScale="62500" lnSpcReduction="20000"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80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8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de-DE" sz="80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de-DE" sz="80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de-DE" sz="80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de-DE" sz="2000" dirty="0" err="1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07BD53F-5DFE-4A1F-9B75-BE1FD34B4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891557">
                <a:off x="8273040" y="3265187"/>
                <a:ext cx="3526721" cy="914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93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Brückenkurs </a:t>
            </a:r>
            <a:r>
              <a:rPr lang="de-DE" dirty="0" err="1"/>
              <a:t>goes</a:t>
            </a:r>
            <a:r>
              <a:rPr lang="de-DE" dirty="0"/>
              <a:t> online …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="" xmlns:ask="http://schemas.microsoft.com/office/drawing/2018/sketchyshapes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13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31AEF-7239-4758-B896-42734284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4E8F2E-3C33-4AB3-ABBB-8A79F4E61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369" y="1803221"/>
            <a:ext cx="9847262" cy="359946"/>
          </a:xfrm>
        </p:spPr>
        <p:txBody>
          <a:bodyPr/>
          <a:lstStyle/>
          <a:p>
            <a:pPr algn="ctr"/>
            <a:r>
              <a:rPr lang="de-DE" dirty="0"/>
              <a:t>Studierst du Informatik-Lehramt? Dann bitte noch kurz hier bleiben.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759A26-5D0B-42B2-9A2F-41F33C16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491BEF-2ECA-48D4-9531-FD93A678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14</a:t>
            </a:fld>
            <a:endParaRPr lang="de-DE" noProof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2C8199A-34D5-45E2-ACB0-95D5CF683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322" y="2314673"/>
            <a:ext cx="3158080" cy="3158080"/>
          </a:xfrm>
          <a:custGeom>
            <a:avLst/>
            <a:gdLst>
              <a:gd name="connsiteX0" fmla="*/ 0 w 3158080"/>
              <a:gd name="connsiteY0" fmla="*/ 0 h 3158080"/>
              <a:gd name="connsiteX1" fmla="*/ 431604 w 3158080"/>
              <a:gd name="connsiteY1" fmla="*/ 0 h 3158080"/>
              <a:gd name="connsiteX2" fmla="*/ 1021113 w 3158080"/>
              <a:gd name="connsiteY2" fmla="*/ 0 h 3158080"/>
              <a:gd name="connsiteX3" fmla="*/ 1579040 w 3158080"/>
              <a:gd name="connsiteY3" fmla="*/ 0 h 3158080"/>
              <a:gd name="connsiteX4" fmla="*/ 2010644 w 3158080"/>
              <a:gd name="connsiteY4" fmla="*/ 0 h 3158080"/>
              <a:gd name="connsiteX5" fmla="*/ 2505410 w 3158080"/>
              <a:gd name="connsiteY5" fmla="*/ 0 h 3158080"/>
              <a:gd name="connsiteX6" fmla="*/ 3158080 w 3158080"/>
              <a:gd name="connsiteY6" fmla="*/ 0 h 3158080"/>
              <a:gd name="connsiteX7" fmla="*/ 3158080 w 3158080"/>
              <a:gd name="connsiteY7" fmla="*/ 526347 h 3158080"/>
              <a:gd name="connsiteX8" fmla="*/ 3158080 w 3158080"/>
              <a:gd name="connsiteY8" fmla="*/ 989532 h 3158080"/>
              <a:gd name="connsiteX9" fmla="*/ 3158080 w 3158080"/>
              <a:gd name="connsiteY9" fmla="*/ 1421136 h 3158080"/>
              <a:gd name="connsiteX10" fmla="*/ 3158080 w 3158080"/>
              <a:gd name="connsiteY10" fmla="*/ 1884321 h 3158080"/>
              <a:gd name="connsiteX11" fmla="*/ 3158080 w 3158080"/>
              <a:gd name="connsiteY11" fmla="*/ 2442249 h 3158080"/>
              <a:gd name="connsiteX12" fmla="*/ 3158080 w 3158080"/>
              <a:gd name="connsiteY12" fmla="*/ 3158080 h 3158080"/>
              <a:gd name="connsiteX13" fmla="*/ 2726476 w 3158080"/>
              <a:gd name="connsiteY13" fmla="*/ 3158080 h 3158080"/>
              <a:gd name="connsiteX14" fmla="*/ 2294871 w 3158080"/>
              <a:gd name="connsiteY14" fmla="*/ 3158080 h 3158080"/>
              <a:gd name="connsiteX15" fmla="*/ 1736944 w 3158080"/>
              <a:gd name="connsiteY15" fmla="*/ 3158080 h 3158080"/>
              <a:gd name="connsiteX16" fmla="*/ 1305340 w 3158080"/>
              <a:gd name="connsiteY16" fmla="*/ 3158080 h 3158080"/>
              <a:gd name="connsiteX17" fmla="*/ 778993 w 3158080"/>
              <a:gd name="connsiteY17" fmla="*/ 3158080 h 3158080"/>
              <a:gd name="connsiteX18" fmla="*/ 0 w 3158080"/>
              <a:gd name="connsiteY18" fmla="*/ 3158080 h 3158080"/>
              <a:gd name="connsiteX19" fmla="*/ 0 w 3158080"/>
              <a:gd name="connsiteY19" fmla="*/ 2631733 h 3158080"/>
              <a:gd name="connsiteX20" fmla="*/ 0 w 3158080"/>
              <a:gd name="connsiteY20" fmla="*/ 2105387 h 3158080"/>
              <a:gd name="connsiteX21" fmla="*/ 0 w 3158080"/>
              <a:gd name="connsiteY21" fmla="*/ 1515878 h 3158080"/>
              <a:gd name="connsiteX22" fmla="*/ 0 w 3158080"/>
              <a:gd name="connsiteY22" fmla="*/ 1021113 h 3158080"/>
              <a:gd name="connsiteX23" fmla="*/ 0 w 3158080"/>
              <a:gd name="connsiteY23" fmla="*/ 526347 h 3158080"/>
              <a:gd name="connsiteX24" fmla="*/ 0 w 3158080"/>
              <a:gd name="connsiteY24" fmla="*/ 0 h 3158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158080" h="3158080" fill="none" extrusionOk="0">
                <a:moveTo>
                  <a:pt x="0" y="0"/>
                </a:moveTo>
                <a:cubicBezTo>
                  <a:pt x="179847" y="-3452"/>
                  <a:pt x="317994" y="17336"/>
                  <a:pt x="431604" y="0"/>
                </a:cubicBezTo>
                <a:cubicBezTo>
                  <a:pt x="545214" y="-17336"/>
                  <a:pt x="860378" y="34054"/>
                  <a:pt x="1021113" y="0"/>
                </a:cubicBezTo>
                <a:cubicBezTo>
                  <a:pt x="1181848" y="-34054"/>
                  <a:pt x="1337032" y="3741"/>
                  <a:pt x="1579040" y="0"/>
                </a:cubicBezTo>
                <a:cubicBezTo>
                  <a:pt x="1821048" y="-3741"/>
                  <a:pt x="1817433" y="31334"/>
                  <a:pt x="2010644" y="0"/>
                </a:cubicBezTo>
                <a:cubicBezTo>
                  <a:pt x="2203855" y="-31334"/>
                  <a:pt x="2373344" y="23533"/>
                  <a:pt x="2505410" y="0"/>
                </a:cubicBezTo>
                <a:cubicBezTo>
                  <a:pt x="2637476" y="-23533"/>
                  <a:pt x="3000945" y="39613"/>
                  <a:pt x="3158080" y="0"/>
                </a:cubicBezTo>
                <a:cubicBezTo>
                  <a:pt x="3195425" y="247870"/>
                  <a:pt x="3146606" y="323777"/>
                  <a:pt x="3158080" y="526347"/>
                </a:cubicBezTo>
                <a:cubicBezTo>
                  <a:pt x="3169554" y="728917"/>
                  <a:pt x="3144684" y="838678"/>
                  <a:pt x="3158080" y="989532"/>
                </a:cubicBezTo>
                <a:cubicBezTo>
                  <a:pt x="3171476" y="1140387"/>
                  <a:pt x="3119923" y="1327735"/>
                  <a:pt x="3158080" y="1421136"/>
                </a:cubicBezTo>
                <a:cubicBezTo>
                  <a:pt x="3196237" y="1514537"/>
                  <a:pt x="3130094" y="1786543"/>
                  <a:pt x="3158080" y="1884321"/>
                </a:cubicBezTo>
                <a:cubicBezTo>
                  <a:pt x="3186066" y="1982100"/>
                  <a:pt x="3103089" y="2305254"/>
                  <a:pt x="3158080" y="2442249"/>
                </a:cubicBezTo>
                <a:cubicBezTo>
                  <a:pt x="3213071" y="2579244"/>
                  <a:pt x="3111743" y="2904410"/>
                  <a:pt x="3158080" y="3158080"/>
                </a:cubicBezTo>
                <a:cubicBezTo>
                  <a:pt x="3068614" y="3204010"/>
                  <a:pt x="2855398" y="3142723"/>
                  <a:pt x="2726476" y="3158080"/>
                </a:cubicBezTo>
                <a:cubicBezTo>
                  <a:pt x="2597554" y="3173437"/>
                  <a:pt x="2444289" y="3108924"/>
                  <a:pt x="2294871" y="3158080"/>
                </a:cubicBezTo>
                <a:cubicBezTo>
                  <a:pt x="2145453" y="3207236"/>
                  <a:pt x="1903143" y="3137668"/>
                  <a:pt x="1736944" y="3158080"/>
                </a:cubicBezTo>
                <a:cubicBezTo>
                  <a:pt x="1570745" y="3178492"/>
                  <a:pt x="1516959" y="3148742"/>
                  <a:pt x="1305340" y="3158080"/>
                </a:cubicBezTo>
                <a:cubicBezTo>
                  <a:pt x="1093721" y="3167418"/>
                  <a:pt x="924383" y="3116774"/>
                  <a:pt x="778993" y="3158080"/>
                </a:cubicBezTo>
                <a:cubicBezTo>
                  <a:pt x="633603" y="3199386"/>
                  <a:pt x="377749" y="3068394"/>
                  <a:pt x="0" y="3158080"/>
                </a:cubicBezTo>
                <a:cubicBezTo>
                  <a:pt x="-22040" y="2999904"/>
                  <a:pt x="54579" y="2826928"/>
                  <a:pt x="0" y="2631733"/>
                </a:cubicBezTo>
                <a:cubicBezTo>
                  <a:pt x="-54579" y="2436538"/>
                  <a:pt x="3827" y="2335781"/>
                  <a:pt x="0" y="2105387"/>
                </a:cubicBezTo>
                <a:cubicBezTo>
                  <a:pt x="-3827" y="1874993"/>
                  <a:pt x="25957" y="1641881"/>
                  <a:pt x="0" y="1515878"/>
                </a:cubicBezTo>
                <a:cubicBezTo>
                  <a:pt x="-25957" y="1389875"/>
                  <a:pt x="57605" y="1187737"/>
                  <a:pt x="0" y="1021113"/>
                </a:cubicBezTo>
                <a:cubicBezTo>
                  <a:pt x="-57605" y="854489"/>
                  <a:pt x="2252" y="768824"/>
                  <a:pt x="0" y="526347"/>
                </a:cubicBezTo>
                <a:cubicBezTo>
                  <a:pt x="-2252" y="283870"/>
                  <a:pt x="16138" y="217184"/>
                  <a:pt x="0" y="0"/>
                </a:cubicBezTo>
                <a:close/>
              </a:path>
              <a:path w="3158080" h="3158080" stroke="0" extrusionOk="0">
                <a:moveTo>
                  <a:pt x="0" y="0"/>
                </a:moveTo>
                <a:cubicBezTo>
                  <a:pt x="138293" y="-25968"/>
                  <a:pt x="252383" y="5604"/>
                  <a:pt x="494766" y="0"/>
                </a:cubicBezTo>
                <a:cubicBezTo>
                  <a:pt x="737149" y="-5604"/>
                  <a:pt x="774127" y="40789"/>
                  <a:pt x="926370" y="0"/>
                </a:cubicBezTo>
                <a:cubicBezTo>
                  <a:pt x="1078613" y="-40789"/>
                  <a:pt x="1270347" y="31010"/>
                  <a:pt x="1515878" y="0"/>
                </a:cubicBezTo>
                <a:cubicBezTo>
                  <a:pt x="1761409" y="-31010"/>
                  <a:pt x="1823564" y="2867"/>
                  <a:pt x="2010644" y="0"/>
                </a:cubicBezTo>
                <a:cubicBezTo>
                  <a:pt x="2197724" y="-2867"/>
                  <a:pt x="2283212" y="32600"/>
                  <a:pt x="2505410" y="0"/>
                </a:cubicBezTo>
                <a:cubicBezTo>
                  <a:pt x="2727608" y="-32600"/>
                  <a:pt x="2855815" y="16959"/>
                  <a:pt x="3158080" y="0"/>
                </a:cubicBezTo>
                <a:cubicBezTo>
                  <a:pt x="3205497" y="228464"/>
                  <a:pt x="3141218" y="255951"/>
                  <a:pt x="3158080" y="463185"/>
                </a:cubicBezTo>
                <a:cubicBezTo>
                  <a:pt x="3174942" y="670419"/>
                  <a:pt x="3143173" y="775688"/>
                  <a:pt x="3158080" y="989532"/>
                </a:cubicBezTo>
                <a:cubicBezTo>
                  <a:pt x="3172987" y="1203376"/>
                  <a:pt x="3135836" y="1231504"/>
                  <a:pt x="3158080" y="1452717"/>
                </a:cubicBezTo>
                <a:cubicBezTo>
                  <a:pt x="3180324" y="1673930"/>
                  <a:pt x="3132575" y="1722344"/>
                  <a:pt x="3158080" y="1915902"/>
                </a:cubicBezTo>
                <a:cubicBezTo>
                  <a:pt x="3183585" y="2109460"/>
                  <a:pt x="3146464" y="2313245"/>
                  <a:pt x="3158080" y="2442249"/>
                </a:cubicBezTo>
                <a:cubicBezTo>
                  <a:pt x="3169696" y="2571253"/>
                  <a:pt x="3123828" y="2800539"/>
                  <a:pt x="3158080" y="3158080"/>
                </a:cubicBezTo>
                <a:cubicBezTo>
                  <a:pt x="2996838" y="3182271"/>
                  <a:pt x="2936693" y="3128408"/>
                  <a:pt x="2726476" y="3158080"/>
                </a:cubicBezTo>
                <a:cubicBezTo>
                  <a:pt x="2516259" y="3187752"/>
                  <a:pt x="2338378" y="3097110"/>
                  <a:pt x="2136967" y="3158080"/>
                </a:cubicBezTo>
                <a:cubicBezTo>
                  <a:pt x="1935556" y="3219050"/>
                  <a:pt x="1860679" y="3137274"/>
                  <a:pt x="1673782" y="3158080"/>
                </a:cubicBezTo>
                <a:cubicBezTo>
                  <a:pt x="1486886" y="3178886"/>
                  <a:pt x="1330771" y="3147892"/>
                  <a:pt x="1147436" y="3158080"/>
                </a:cubicBezTo>
                <a:cubicBezTo>
                  <a:pt x="964101" y="3168268"/>
                  <a:pt x="754490" y="3087441"/>
                  <a:pt x="557927" y="3158080"/>
                </a:cubicBezTo>
                <a:cubicBezTo>
                  <a:pt x="361364" y="3228719"/>
                  <a:pt x="239216" y="3149429"/>
                  <a:pt x="0" y="3158080"/>
                </a:cubicBezTo>
                <a:cubicBezTo>
                  <a:pt x="-33379" y="3036483"/>
                  <a:pt x="39713" y="2921087"/>
                  <a:pt x="0" y="2726476"/>
                </a:cubicBezTo>
                <a:cubicBezTo>
                  <a:pt x="-39713" y="2531865"/>
                  <a:pt x="22793" y="2415676"/>
                  <a:pt x="0" y="2263291"/>
                </a:cubicBezTo>
                <a:cubicBezTo>
                  <a:pt x="-22793" y="2110907"/>
                  <a:pt x="50465" y="1874760"/>
                  <a:pt x="0" y="1768525"/>
                </a:cubicBezTo>
                <a:cubicBezTo>
                  <a:pt x="-50465" y="1662290"/>
                  <a:pt x="67823" y="1328229"/>
                  <a:pt x="0" y="1179017"/>
                </a:cubicBezTo>
                <a:cubicBezTo>
                  <a:pt x="-67823" y="1029805"/>
                  <a:pt x="37973" y="781586"/>
                  <a:pt x="0" y="652670"/>
                </a:cubicBezTo>
                <a:cubicBezTo>
                  <a:pt x="-37973" y="523754"/>
                  <a:pt x="77459" y="150895"/>
                  <a:pt x="0" y="0"/>
                </a:cubicBezTo>
                <a:close/>
              </a:path>
            </a:pathLst>
          </a:custGeom>
          <a:ln w="19050">
            <a:solidFill>
              <a:srgbClr val="000000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E8C29C4-EF76-4681-8661-D27B18D603FE}"/>
              </a:ext>
            </a:extLst>
          </p:cNvPr>
          <p:cNvSpPr txBox="1"/>
          <p:nvPr/>
        </p:nvSpPr>
        <p:spPr>
          <a:xfrm>
            <a:off x="1991122" y="5592666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https://www.fu-berlin.de/service/zuvdocs/amtsblatt/2024/ab252024.pdf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399965A-7B9C-44D8-9192-E671682CB58F}"/>
              </a:ext>
            </a:extLst>
          </p:cNvPr>
          <p:cNvSpPr/>
          <p:nvPr/>
        </p:nvSpPr>
        <p:spPr>
          <a:xfrm rot="1403945">
            <a:off x="5195503" y="3055747"/>
            <a:ext cx="582531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Neue Studienordnung</a:t>
            </a:r>
          </a:p>
          <a:p>
            <a:pPr algn="ctr"/>
            <a:r>
              <a:rPr lang="de-DE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Informatik-Lehramt</a:t>
            </a:r>
          </a:p>
        </p:txBody>
      </p:sp>
    </p:spTree>
    <p:extLst>
      <p:ext uri="{BB962C8B-B14F-4D97-AF65-F5344CB8AC3E}">
        <p14:creationId xmlns:p14="http://schemas.microsoft.com/office/powerpoint/2010/main" val="386920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77116" y="1227632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b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</a:br>
            <a:br>
              <a:rPr lang="de-DE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</a:br>
            <a:br>
              <a:rPr lang="de-DE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</a:b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8FDE319-A873-4E57-983C-39FC7E13CDD1}"/>
              </a:ext>
            </a:extLst>
          </p:cNvPr>
          <p:cNvSpPr/>
          <p:nvPr/>
        </p:nvSpPr>
        <p:spPr>
          <a:xfrm>
            <a:off x="1482510" y="3599043"/>
            <a:ext cx="3907847" cy="2031325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879475"/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Herzlich Willkommen an unserem schönen Fachbereich, </a:t>
            </a:r>
            <a:r>
              <a:rPr lang="de-DE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liebe Erstis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 möchten gerne wissen, was ihr so studiert und warum ihr heute hier seid. Bitte füllt doch daher diese kleine anonyme Umfrage aus.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11635B0-D39C-46C6-AC02-EA81808885F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4700" y="2909172"/>
            <a:ext cx="3286991" cy="3722280"/>
          </a:xfrm>
          <a:prstGeom prst="rect">
            <a:avLst/>
          </a:prstGeom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225631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A313EB58-D34F-46AA-92DD-BEEC50CC1751}"/>
              </a:ext>
            </a:extLst>
          </p:cNvPr>
          <p:cNvSpPr/>
          <p:nvPr/>
        </p:nvSpPr>
        <p:spPr>
          <a:xfrm>
            <a:off x="523460" y="2273686"/>
            <a:ext cx="11145079" cy="25034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CA7EA37-C152-44A8-AF94-5ABE4BB65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Typ, der da vorne an der Tafel steht…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0D3E622B-F505-4936-9EE3-3EC60B21E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8883" y="2356331"/>
            <a:ext cx="8604386" cy="2315056"/>
          </a:xfrm>
        </p:spPr>
        <p:txBody>
          <a:bodyPr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4800" b="1" i="0" u="none" strike="noStrike" kern="1200" dirty="0" err="1">
                <a:ln>
                  <a:noFill/>
                </a:ln>
                <a:ea typeface="SimSun" pitchFamily="2"/>
                <a:cs typeface="Tahoma" pitchFamily="2"/>
              </a:rPr>
              <a:t>Maaax</a:t>
            </a:r>
            <a:r>
              <a:rPr lang="de-DE" sz="2000" b="1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 </a:t>
            </a:r>
            <a:r>
              <a:rPr lang="de-DE" sz="700" b="1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Willert</a:t>
            </a:r>
            <a:endParaRPr lang="de-DE" sz="2000" b="1" i="0" u="none" strike="noStrike" kern="1200" dirty="0">
              <a:ln>
                <a:noFill/>
              </a:ln>
              <a:ea typeface="SimSun" pitchFamily="2"/>
              <a:cs typeface="Tahoma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/>
            </a:pPr>
            <a:r>
              <a:rPr lang="de-DE" sz="2000" b="1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E-Mail:</a:t>
            </a:r>
            <a:r>
              <a:rPr lang="de-DE" sz="2000" b="0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 max.willert@fu-berlin.de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/>
            </a:pPr>
            <a:r>
              <a:rPr lang="de-DE" sz="2000" b="1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Sprechstunde:</a:t>
            </a:r>
            <a:r>
              <a:rPr lang="de-DE" sz="2000" b="0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 donnerstags 14:00-16:00 in Raum 113 (</a:t>
            </a:r>
            <a:r>
              <a:rPr lang="de-DE" sz="2000" b="0" i="0" u="none" strike="noStrike" kern="1200" dirty="0" err="1">
                <a:ln>
                  <a:noFill/>
                </a:ln>
                <a:ea typeface="SimSun" pitchFamily="2"/>
                <a:cs typeface="Tahoma" pitchFamily="2"/>
              </a:rPr>
              <a:t>Takustr</a:t>
            </a:r>
            <a:r>
              <a:rPr lang="de-DE" sz="2000" b="0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. </a:t>
            </a:r>
            <a:r>
              <a:rPr lang="de-DE" sz="2000" dirty="0">
                <a:ea typeface="SimSun" pitchFamily="2"/>
                <a:cs typeface="Tahoma" pitchFamily="2"/>
              </a:rPr>
              <a:t>9)</a:t>
            </a:r>
            <a:endParaRPr lang="de-DE" sz="2000" b="0" i="0" u="none" strike="noStrike" kern="1200" dirty="0">
              <a:ln>
                <a:noFill/>
              </a:ln>
              <a:ea typeface="SimSun" pitchFamily="2"/>
              <a:cs typeface="Tahoma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/>
            </a:pPr>
            <a:r>
              <a:rPr lang="de-DE" sz="2000" b="1" i="0" u="none" strike="noStrike" kern="1200" dirty="0" err="1">
                <a:ln>
                  <a:noFill/>
                </a:ln>
                <a:ea typeface="SimSun" pitchFamily="2"/>
                <a:cs typeface="Tahoma" pitchFamily="2"/>
              </a:rPr>
              <a:t>Mattermost</a:t>
            </a:r>
            <a:r>
              <a:rPr lang="de-DE" sz="2000" b="1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:</a:t>
            </a:r>
            <a:r>
              <a:rPr lang="de-DE" sz="2000" b="0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 </a:t>
            </a:r>
            <a:r>
              <a:rPr lang="de-DE" sz="2000" b="0" i="0" u="none" strike="noStrike" kern="1200" dirty="0" err="1">
                <a:ln>
                  <a:noFill/>
                </a:ln>
                <a:ea typeface="SimSun" pitchFamily="2"/>
                <a:cs typeface="Tahoma" pitchFamily="2"/>
              </a:rPr>
              <a:t>willerma</a:t>
            </a:r>
            <a:endParaRPr lang="de-DE" sz="2000" b="0" i="0" u="none" strike="noStrike" kern="1200" dirty="0">
              <a:ln>
                <a:noFill/>
              </a:ln>
              <a:ea typeface="SimSun" pitchFamily="2"/>
              <a:cs typeface="Tahoma" pitchFamily="2"/>
            </a:endParaRPr>
          </a:p>
          <a:p>
            <a:pPr marL="342900" marR="0" lvl="0" indent="-3429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/>
            </a:pPr>
            <a:r>
              <a:rPr lang="de-DE" sz="2000" b="1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Telefon:</a:t>
            </a:r>
            <a:r>
              <a:rPr lang="de-DE" sz="2000" b="0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 +49 30 838 61664 (vorzugsweise aber E-Mail oder </a:t>
            </a:r>
            <a:r>
              <a:rPr lang="de-DE" sz="2000" b="0" i="0" u="none" strike="noStrike" kern="1200" dirty="0" err="1">
                <a:ln>
                  <a:noFill/>
                </a:ln>
                <a:ea typeface="SimSun" pitchFamily="2"/>
                <a:cs typeface="Tahoma" pitchFamily="2"/>
              </a:rPr>
              <a:t>Mattermost</a:t>
            </a:r>
            <a:r>
              <a:rPr lang="de-DE" sz="2000" b="0" i="0" u="none" strike="noStrike" kern="1200" dirty="0">
                <a:ln>
                  <a:noFill/>
                </a:ln>
                <a:ea typeface="SimSun" pitchFamily="2"/>
                <a:cs typeface="Tahoma" pitchFamily="2"/>
              </a:rPr>
              <a:t>)</a:t>
            </a:r>
          </a:p>
          <a:p>
            <a:pPr marL="342900" marR="0" lvl="0" indent="-34290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/>
            </a:pPr>
            <a:r>
              <a:rPr lang="de-DE" sz="2000" b="1" dirty="0">
                <a:ea typeface="SimSun" pitchFamily="2"/>
                <a:cs typeface="Tahoma" pitchFamily="2"/>
              </a:rPr>
              <a:t>Homepage: </a:t>
            </a:r>
            <a:r>
              <a:rPr lang="de-DE" sz="2000" dirty="0">
                <a:ea typeface="SimSun" pitchFamily="2"/>
                <a:cs typeface="Tahoma" pitchFamily="2"/>
              </a:rPr>
              <a:t>page.mi.fu-berlin.de/</a:t>
            </a:r>
            <a:r>
              <a:rPr lang="de-DE" sz="2000" dirty="0" err="1">
                <a:ea typeface="SimSun" pitchFamily="2"/>
                <a:cs typeface="Tahoma" pitchFamily="2"/>
              </a:rPr>
              <a:t>willerma</a:t>
            </a:r>
            <a:endParaRPr lang="de-DE" sz="2000" b="0" i="0" u="none" strike="noStrike" kern="1200" dirty="0">
              <a:ln>
                <a:noFill/>
              </a:ln>
              <a:ea typeface="SimSun" pitchFamily="2"/>
              <a:cs typeface="Tahoma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28800D-70B5-4750-885E-4A6F6DBD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10" name="Bildplatzhalter 9">
            <a:extLst>
              <a:ext uri="{FF2B5EF4-FFF2-40B4-BE49-F238E27FC236}">
                <a16:creationId xmlns:a16="http://schemas.microsoft.com/office/drawing/2014/main" id="{9D1D27EA-4412-4989-9B61-40A72D6BDE8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8313" y="2273686"/>
            <a:ext cx="2140226" cy="2503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67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E4E6294E-F64A-4547-8CB6-F960793E49AC}"/>
              </a:ext>
            </a:extLst>
          </p:cNvPr>
          <p:cNvSpPr/>
          <p:nvPr/>
        </p:nvSpPr>
        <p:spPr>
          <a:xfrm>
            <a:off x="5570339" y="4524081"/>
            <a:ext cx="6152736" cy="95332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2DCBB1C-84D1-4FBC-8A03-9E9E29BAC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Raumzeit-Koordinaten</a:t>
            </a:r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600DDD50-FF94-4C2B-94F3-6F49E91AE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7" y="1796400"/>
            <a:ext cx="11256348" cy="4291200"/>
          </a:xfrm>
        </p:spPr>
        <p:txBody>
          <a:bodyPr/>
          <a:lstStyle/>
          <a:p>
            <a:r>
              <a:rPr lang="de-DE" b="1" dirty="0"/>
              <a:t>Vorlesung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im großen Hörsaal der Informatik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immer 9:15-11:45 (mit kurzer Pause zwischendurch)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Am </a:t>
            </a:r>
            <a:r>
              <a:rPr lang="de-DE" i="1" dirty="0"/>
              <a:t>Brücken</a:t>
            </a:r>
            <a:r>
              <a:rPr lang="de-DE" dirty="0"/>
              <a:t>tag ist auch </a:t>
            </a:r>
            <a:r>
              <a:rPr lang="de-DE" i="1" dirty="0"/>
              <a:t>Brücken</a:t>
            </a:r>
            <a:r>
              <a:rPr lang="de-DE" dirty="0"/>
              <a:t>kurs!</a:t>
            </a:r>
          </a:p>
          <a:p>
            <a:endParaRPr lang="de-DE" dirty="0"/>
          </a:p>
          <a:p>
            <a:r>
              <a:rPr lang="de-DE" b="1" dirty="0"/>
              <a:t>Übungsstunden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in den Seminarräumen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Mi, 2.10.2024, 13:00-15:00 (s.t.!)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Di, 8.10.2024, 13:00-15:00 (s.t.!)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Fr, 11.10.2024, 10:00-12:00 (s.t.!)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322621-BE6E-43D0-9CE0-56F8922A0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FB1811-5035-4C6A-9F0C-F0F4C37CD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84B934B-620E-4D8E-AA42-F912BFF30A3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70339" y="4580765"/>
            <a:ext cx="6152736" cy="842741"/>
          </a:xfrm>
        </p:spPr>
        <p:txBody>
          <a:bodyPr/>
          <a:lstStyle/>
          <a:p>
            <a:pPr algn="ctr"/>
            <a:r>
              <a:rPr lang="de-DE" sz="2800" b="1" dirty="0">
                <a:solidFill>
                  <a:schemeClr val="accent5"/>
                </a:solidFill>
              </a:rPr>
              <a:t>Der Brückenkurs hat eine Webseite.</a:t>
            </a:r>
          </a:p>
          <a:p>
            <a:pPr algn="ctr"/>
            <a:r>
              <a:rPr lang="de-DE" b="1" dirty="0">
                <a:sym typeface="Wingdings" panose="05000000000000000000" pitchFamily="2" charset="2"/>
              </a:rPr>
              <a:t> Zeige ich heute ganz am Ende.</a:t>
            </a:r>
            <a:endParaRPr lang="de-DE" b="1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28915EA-128D-42A2-AE3F-C426E7D72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000" y="337781"/>
            <a:ext cx="4378075" cy="366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24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5CD2E92-110D-4295-B6B4-C6488ACBC807}"/>
              </a:ext>
            </a:extLst>
          </p:cNvPr>
          <p:cNvSpPr/>
          <p:nvPr/>
        </p:nvSpPr>
        <p:spPr>
          <a:xfrm>
            <a:off x="7266989" y="1739717"/>
            <a:ext cx="3127592" cy="29667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11AE64-10F1-4B42-97E7-FFBE84E7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Ziele des Brückenkurses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09C9EE-CED8-4FFB-B4F7-EB32CFD4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dirty="0"/>
              <a:t>Entwicklung von </a:t>
            </a:r>
            <a:r>
              <a:rPr lang="de-DE" i="1" dirty="0"/>
              <a:t>Fertigkeiten</a:t>
            </a:r>
            <a:r>
              <a:rPr lang="de-DE" dirty="0"/>
              <a:t>, die euch im ersten Studienjahr behilflich sein werden.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Mathematik lernen </a:t>
            </a:r>
            <a:r>
              <a:rPr lang="de-DE" i="1" dirty="0"/>
              <a:t>ohne Zwang</a:t>
            </a:r>
            <a:r>
              <a:rPr lang="de-DE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de-DE" i="1" dirty="0"/>
              <a:t>Eigene Lücken </a:t>
            </a:r>
            <a:r>
              <a:rPr lang="de-DE" dirty="0"/>
              <a:t>herausfinden, um später daran zu arbeiten.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Mit </a:t>
            </a:r>
            <a:r>
              <a:rPr lang="de-DE" i="1" dirty="0" err="1"/>
              <a:t>Kommiliton</a:t>
            </a:r>
            <a:r>
              <a:rPr lang="de-DE" i="1" dirty="0" err="1">
                <a:ea typeface="Cambria" panose="02040503050406030204" pitchFamily="18" charset="0"/>
                <a:cs typeface="Calibri" panose="020F0502020204030204" pitchFamily="34" charset="0"/>
              </a:rPr>
              <a:t>·</a:t>
            </a:r>
            <a:r>
              <a:rPr lang="de-DE" i="1" dirty="0" err="1"/>
              <a:t>innen</a:t>
            </a:r>
            <a:r>
              <a:rPr lang="de-DE" i="1" dirty="0"/>
              <a:t> </a:t>
            </a:r>
            <a:r>
              <a:rPr lang="de-DE" dirty="0"/>
              <a:t>über Mathematik sprechen.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FC0758-7207-4177-8066-03EA42FF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CB0CCD-A802-41E9-B973-92B9C6D7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E0C1B48-BD89-47B1-B1DA-28F71C396D4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356110" y="1796400"/>
            <a:ext cx="2944340" cy="2910071"/>
          </a:xfrm>
        </p:spPr>
        <p:txBody>
          <a:bodyPr/>
          <a:lstStyle/>
          <a:p>
            <a:r>
              <a:rPr lang="de-DE" b="1" dirty="0"/>
              <a:t>Inhalte: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Logik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Mengen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Summen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Rekursion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Vollständige Induktion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Ungleichungen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dirty="0"/>
              <a:t>Funktionen</a:t>
            </a:r>
          </a:p>
        </p:txBody>
      </p:sp>
    </p:spTree>
    <p:extLst>
      <p:ext uri="{BB962C8B-B14F-4D97-AF65-F5344CB8AC3E}">
        <p14:creationId xmlns:p14="http://schemas.microsoft.com/office/powerpoint/2010/main" val="38630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BDB5ED8-D5F0-4982-AF49-5AE21267C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größte Rätsel in eurem gesamten Studium…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1712AAD-022E-4889-AEE2-3C09BB26A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4291200"/>
          </a:xfrm>
        </p:spPr>
        <p:txBody>
          <a:bodyPr/>
          <a:lstStyle/>
          <a:p>
            <a:r>
              <a:rPr lang="de-DE" sz="2400" b="1" dirty="0"/>
              <a:t>Was ist Informatik?</a:t>
            </a:r>
          </a:p>
          <a:p>
            <a:endParaRPr lang="de-DE" dirty="0"/>
          </a:p>
          <a:p>
            <a:r>
              <a:rPr lang="de-DE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„Informatik = Mathematik der Information“ … und Mathematik ist wie dieses Bild …</a:t>
            </a:r>
          </a:p>
          <a:p>
            <a:endParaRPr lang="de-DE" dirty="0"/>
          </a:p>
          <a:p>
            <a:r>
              <a:rPr lang="de-DE" dirty="0"/>
              <a:t>Auf der nächsten Folie seht ihr ein Bild. Für dieses Bild gilt folgende </a:t>
            </a:r>
            <a:r>
              <a:rPr lang="de-DE" b="1" i="1" dirty="0"/>
              <a:t>WICHTIGE</a:t>
            </a:r>
            <a:r>
              <a:rPr lang="de-DE" dirty="0"/>
              <a:t> Regel:</a:t>
            </a:r>
          </a:p>
          <a:p>
            <a:endParaRPr lang="de-DE" dirty="0"/>
          </a:p>
          <a:p>
            <a:pPr algn="ctr"/>
            <a:r>
              <a:rPr lang="de-DE" sz="2400" b="1" dirty="0">
                <a:solidFill>
                  <a:srgbClr val="FF0000"/>
                </a:solidFill>
              </a:rPr>
              <a:t>Wer erkennt, was auf dem Bild ist, verrät es nicht weiter – weder heute noch in der Zukunft!!</a:t>
            </a:r>
          </a:p>
          <a:p>
            <a:endParaRPr lang="de-DE" dirty="0"/>
          </a:p>
          <a:p>
            <a:r>
              <a:rPr lang="de-DE" dirty="0"/>
              <a:t>Das verdirbt sonst den ganzen Spaß!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FAAA4C-EC76-4F8C-99E6-0784DA67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8F1B34-9A38-4BB4-BB01-4D7F0C2F8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6</a:t>
            </a:fld>
            <a:endParaRPr lang="de-DE" noProof="0" dirty="0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DD3C8E20-AC42-4933-BDCA-6A4AB5BF98D6}"/>
              </a:ext>
            </a:extLst>
          </p:cNvPr>
          <p:cNvSpPr/>
          <p:nvPr/>
        </p:nvSpPr>
        <p:spPr>
          <a:xfrm>
            <a:off x="5185516" y="5264524"/>
            <a:ext cx="810927" cy="777435"/>
          </a:xfrm>
          <a:custGeom>
            <a:avLst>
              <a:gd name="f0" fmla="val 1852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*/ 5419351 1 1725033"/>
              <a:gd name="f7" fmla="val -2147483647"/>
              <a:gd name="f8" fmla="val 2147483647"/>
              <a:gd name="f9" fmla="val 14510"/>
              <a:gd name="f10" fmla="val 18520"/>
              <a:gd name="f11" fmla="*/ 10800 10800 1"/>
              <a:gd name="f12" fmla="+- 0 0 0"/>
              <a:gd name="f13" fmla="+- 0 0 360"/>
              <a:gd name="f14" fmla="val 10800"/>
              <a:gd name="f15" fmla="*/ 1000 1865 1"/>
              <a:gd name="f16" fmla="val 1865"/>
              <a:gd name="f17" fmla="val 1000"/>
              <a:gd name="f18" fmla="val 4870"/>
              <a:gd name="f19" fmla="val 8680"/>
              <a:gd name="f20" fmla="val 12920"/>
              <a:gd name="f21" fmla="val 16730"/>
              <a:gd name="f22" fmla="*/ f4 1 21600"/>
              <a:gd name="f23" fmla="*/ f5 1 21600"/>
              <a:gd name="f24" fmla="pin 14510 f0 18520"/>
              <a:gd name="f25" fmla="*/ 0 f6 1"/>
              <a:gd name="f26" fmla="*/ f12 f1 1"/>
              <a:gd name="f27" fmla="*/ f13 f1 1"/>
              <a:gd name="f28" fmla="+- f24 0 14510"/>
              <a:gd name="f29" fmla="*/ 10800 f22 1"/>
              <a:gd name="f30" fmla="*/ f24 f23 1"/>
              <a:gd name="f31" fmla="*/ 3163 f22 1"/>
              <a:gd name="f32" fmla="*/ 18437 f22 1"/>
              <a:gd name="f33" fmla="*/ 18437 f23 1"/>
              <a:gd name="f34" fmla="*/ 3163 f23 1"/>
              <a:gd name="f35" fmla="*/ f25 1 f3"/>
              <a:gd name="f36" fmla="*/ f26 1 f3"/>
              <a:gd name="f37" fmla="*/ f27 1 f3"/>
              <a:gd name="f38" fmla="*/ 0 f23 1"/>
              <a:gd name="f39" fmla="*/ 0 f22 1"/>
              <a:gd name="f40" fmla="*/ 10800 f23 1"/>
              <a:gd name="f41" fmla="*/ 21600 f23 1"/>
              <a:gd name="f42" fmla="*/ 21600 f22 1"/>
              <a:gd name="f43" fmla="+- 18520 0 f28"/>
              <a:gd name="f44" fmla="+- 14510 f28 0"/>
              <a:gd name="f45" fmla="+- 0 0 f35"/>
              <a:gd name="f46" fmla="+- f36 0 f2"/>
              <a:gd name="f47" fmla="+- f37 0 f2"/>
              <a:gd name="f48" fmla="*/ f45 f1 1"/>
              <a:gd name="f49" fmla="+- f47 0 f46"/>
              <a:gd name="f50" fmla="*/ f48 1 f6"/>
              <a:gd name="f51" fmla="+- f50 0 f2"/>
              <a:gd name="f52" fmla="cos 1 f51"/>
              <a:gd name="f53" fmla="sin 1 f51"/>
              <a:gd name="f54" fmla="+- 0 0 f52"/>
              <a:gd name="f55" fmla="+- 0 0 f53"/>
              <a:gd name="f56" fmla="*/ 10800 f54 1"/>
              <a:gd name="f57" fmla="*/ 10800 f55 1"/>
              <a:gd name="f58" fmla="*/ 1865 f54 1"/>
              <a:gd name="f59" fmla="*/ 1000 f55 1"/>
              <a:gd name="f60" fmla="*/ f56 f56 1"/>
              <a:gd name="f61" fmla="*/ f57 f57 1"/>
              <a:gd name="f62" fmla="*/ f58 f58 1"/>
              <a:gd name="f63" fmla="*/ f59 f59 1"/>
              <a:gd name="f64" fmla="+- f60 f61 0"/>
              <a:gd name="f65" fmla="+- f62 f63 0"/>
              <a:gd name="f66" fmla="sqrt f64"/>
              <a:gd name="f67" fmla="sqrt f65"/>
              <a:gd name="f68" fmla="*/ f11 1 f66"/>
              <a:gd name="f69" fmla="*/ f15 1 f67"/>
              <a:gd name="f70" fmla="*/ f54 f68 1"/>
              <a:gd name="f71" fmla="*/ f55 f68 1"/>
              <a:gd name="f72" fmla="*/ f54 f69 1"/>
              <a:gd name="f73" fmla="*/ f55 f69 1"/>
              <a:gd name="f74" fmla="+- 10800 0 f70"/>
              <a:gd name="f75" fmla="+- 10800 0 f71"/>
              <a:gd name="f76" fmla="+- 7305 0 f72"/>
              <a:gd name="f77" fmla="+- 7515 0 f73"/>
              <a:gd name="f78" fmla="+- 14295 0 f72"/>
            </a:gdLst>
            <a:ahLst>
              <a:ahXY gdRefY="f0" minY="f9" maxY="f10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6">
                <a:pos x="f29" y="f38"/>
              </a:cxn>
              <a:cxn ang="f46">
                <a:pos x="f31" y="f34"/>
              </a:cxn>
              <a:cxn ang="f46">
                <a:pos x="f39" y="f40"/>
              </a:cxn>
              <a:cxn ang="f46">
                <a:pos x="f31" y="f33"/>
              </a:cxn>
              <a:cxn ang="f46">
                <a:pos x="f29" y="f41"/>
              </a:cxn>
              <a:cxn ang="f46">
                <a:pos x="f32" y="f33"/>
              </a:cxn>
              <a:cxn ang="f46">
                <a:pos x="f42" y="f40"/>
              </a:cxn>
              <a:cxn ang="f46">
                <a:pos x="f32" y="f34"/>
              </a:cxn>
            </a:cxnLst>
            <a:rect l="f31" t="f34" r="f32" b="f33"/>
            <a:pathLst>
              <a:path w="21600" h="21600">
                <a:moveTo>
                  <a:pt x="f74" y="f75"/>
                </a:moveTo>
                <a:arcTo wR="f14" hR="f14" stAng="f46" swAng="f49"/>
                <a:close/>
              </a:path>
              <a:path w="21600" h="21600">
                <a:moveTo>
                  <a:pt x="f76" y="f77"/>
                </a:moveTo>
                <a:arcTo wR="f17" hR="f16" stAng="f46" swAng="f49"/>
                <a:close/>
              </a:path>
              <a:path w="21600" h="21600">
                <a:moveTo>
                  <a:pt x="f78" y="f77"/>
                </a:moveTo>
                <a:arcTo wR="f17" hR="f16" stAng="f46" swAng="f49"/>
                <a:close/>
              </a:path>
              <a:path w="21600" h="21600" fill="none">
                <a:moveTo>
                  <a:pt x="f18" y="f43"/>
                </a:moveTo>
                <a:cubicBezTo>
                  <a:pt x="f19" y="f44"/>
                  <a:pt x="f20" y="f44"/>
                  <a:pt x="f21" y="f43"/>
                </a:cubicBezTo>
              </a:path>
            </a:pathLst>
          </a:custGeom>
          <a:solidFill>
            <a:srgbClr val="E6E64C"/>
          </a:solidFill>
          <a:ln w="0">
            <a:solidFill>
              <a:srgbClr val="000000"/>
            </a:solidFill>
            <a:prstDash val="solid"/>
          </a:ln>
        </p:spPr>
        <p:txBody>
          <a:bodyPr wrap="none" lIns="0" tIns="0" rIns="0" bIns="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4677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7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Selber denken macht schlau!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72779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831522D-50A1-4A39-8B90-2DB170DE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brauchen wir eine Mathematik der Logik?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112AF24-A11E-4948-930A-6C700D48B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1176271"/>
          </a:xfrm>
        </p:spPr>
        <p:txBody>
          <a:bodyPr/>
          <a:lstStyle/>
          <a:p>
            <a:r>
              <a:rPr lang="de-DE" dirty="0"/>
              <a:t>Verzweigungen und Schleifen von Programmen werden mit logischen Aussagen gesteuert.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Nennt man auch </a:t>
            </a:r>
            <a:r>
              <a:rPr lang="de-DE" i="1" dirty="0">
                <a:sym typeface="Wingdings" panose="05000000000000000000" pitchFamily="2" charset="2"/>
              </a:rPr>
              <a:t>„Boolesche Logik“</a:t>
            </a:r>
          </a:p>
          <a:p>
            <a:r>
              <a:rPr lang="de-DE" dirty="0">
                <a:sym typeface="Wingdings" panose="05000000000000000000" pitchFamily="2" charset="2"/>
              </a:rPr>
              <a:t>Die </a:t>
            </a:r>
            <a:r>
              <a:rPr lang="de-DE" i="1" dirty="0">
                <a:sym typeface="Wingdings" panose="05000000000000000000" pitchFamily="2" charset="2"/>
              </a:rPr>
              <a:t>Korrektheit von Programmen</a:t>
            </a:r>
            <a:r>
              <a:rPr lang="de-DE" dirty="0">
                <a:sym typeface="Wingdings" panose="05000000000000000000" pitchFamily="2" charset="2"/>
              </a:rPr>
              <a:t> muss mit Hilfe logischer Aussagen </a:t>
            </a:r>
            <a:r>
              <a:rPr lang="de-DE" i="1" dirty="0">
                <a:sym typeface="Wingdings" panose="05000000000000000000" pitchFamily="2" charset="2"/>
              </a:rPr>
              <a:t>bewiesen</a:t>
            </a:r>
            <a:r>
              <a:rPr lang="de-DE" dirty="0">
                <a:sym typeface="Wingdings" panose="05000000000000000000" pitchFamily="2" charset="2"/>
              </a:rPr>
              <a:t> werden.</a:t>
            </a: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E165E14-05F3-4087-9E11-13810F35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8A67108-5F56-436B-A774-2B3D218F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9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6EA82EF-EF47-4AFE-B644-70DC90B7E30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92126" y="2852250"/>
            <a:ext cx="4441693" cy="2057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C5C1D4B-AF56-4679-9EC6-B06BCF69BC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1421"/>
          <a:stretch/>
        </p:blipFill>
        <p:spPr>
          <a:xfrm>
            <a:off x="7356281" y="2852250"/>
            <a:ext cx="2177684" cy="21142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Inhaltsplatzhalter 4">
            <a:extLst>
              <a:ext uri="{FF2B5EF4-FFF2-40B4-BE49-F238E27FC236}">
                <a16:creationId xmlns:a16="http://schemas.microsoft.com/office/drawing/2014/main" id="{ECD8765A-B6CF-40EB-BAA6-B8A34509B6F0}"/>
              </a:ext>
            </a:extLst>
          </p:cNvPr>
          <p:cNvSpPr txBox="1">
            <a:spLocks/>
          </p:cNvSpPr>
          <p:nvPr/>
        </p:nvSpPr>
        <p:spPr>
          <a:xfrm>
            <a:off x="466724" y="5030764"/>
            <a:ext cx="11256349" cy="1176271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400" indent="-2304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800" indent="-2304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6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200" b="1" dirty="0"/>
              <a:t>Heutiges Lernziel: </a:t>
            </a:r>
            <a:r>
              <a:rPr lang="de-DE" sz="2200" i="1" dirty="0"/>
              <a:t>Ihr könnt Wahrheitstafeln zusammengesetzter Aussagen bestimmen und überprüfen, ob gegebene Aussageformen äquivalent sind.</a:t>
            </a:r>
          </a:p>
          <a:p>
            <a:endParaRPr lang="de-DE" dirty="0"/>
          </a:p>
          <a:p>
            <a:r>
              <a:rPr lang="de-DE" sz="1500" dirty="0">
                <a:sym typeface="Wingdings" panose="05000000000000000000" pitchFamily="2" charset="2"/>
              </a:rPr>
              <a:t> Vorlesungen: „Konzepte der Programmierung“, „Diskrete Strukturen“, „Algorithmen und Datenstrukturen“, „Lineare Algebra“ und mehr…</a:t>
            </a:r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271046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Breitbild</PresentationFormat>
  <Paragraphs>121</Paragraphs>
  <Slides>14</Slides>
  <Notes>3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3" baseType="lpstr">
      <vt:lpstr>SimSun</vt:lpstr>
      <vt:lpstr>Arial</vt:lpstr>
      <vt:lpstr>Calibri</vt:lpstr>
      <vt:lpstr>Cambria</vt:lpstr>
      <vt:lpstr>Cambria Math</vt:lpstr>
      <vt:lpstr>Courier New</vt:lpstr>
      <vt:lpstr>Tahoma</vt:lpstr>
      <vt:lpstr>Wingdings</vt:lpstr>
      <vt:lpstr>FU Berlin</vt:lpstr>
      <vt:lpstr>Brückenkurs für (Bio-)Informatiker·innen</vt:lpstr>
      <vt:lpstr> Brückenkurs für (Bio-)Informatiker·innen   </vt:lpstr>
      <vt:lpstr>Der Typ, der da vorne an der Tafel steht…</vt:lpstr>
      <vt:lpstr>Raumzeit-Koordinaten</vt:lpstr>
      <vt:lpstr>Ziele des Brückenkurses</vt:lpstr>
      <vt:lpstr>Das größte Rätsel in eurem gesamten Studium…</vt:lpstr>
      <vt:lpstr>PowerPoint-Präsentation</vt:lpstr>
      <vt:lpstr>Selber denken macht schlau!</vt:lpstr>
      <vt:lpstr>Warum brauchen wir eine Mathematik der Logik?</vt:lpstr>
      <vt:lpstr>Ist doch logisch … oder?</vt:lpstr>
      <vt:lpstr>Logisch miteinander verknüpft …</vt:lpstr>
      <vt:lpstr>Jetzt geht’s an der Tafel weiter … </vt:lpstr>
      <vt:lpstr>Brückenkurs goes online …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450</cp:revision>
  <dcterms:created xsi:type="dcterms:W3CDTF">2024-01-25T14:52:06Z</dcterms:created>
  <dcterms:modified xsi:type="dcterms:W3CDTF">2024-10-06T18:01:50Z</dcterms:modified>
</cp:coreProperties>
</file>